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77" r:id="rId4"/>
    <p:sldId id="258" r:id="rId5"/>
    <p:sldId id="259" r:id="rId6"/>
    <p:sldId id="260" r:id="rId7"/>
    <p:sldId id="261" r:id="rId8"/>
    <p:sldId id="262" r:id="rId9"/>
    <p:sldId id="263" r:id="rId10"/>
    <p:sldId id="264" r:id="rId11"/>
    <p:sldId id="265" r:id="rId12"/>
    <p:sldId id="269" r:id="rId13"/>
    <p:sldId id="270" r:id="rId14"/>
    <p:sldId id="271" r:id="rId15"/>
    <p:sldId id="272" r:id="rId16"/>
    <p:sldId id="281" r:id="rId17"/>
    <p:sldId id="288" r:id="rId18"/>
    <p:sldId id="289" r:id="rId19"/>
    <p:sldId id="282" r:id="rId20"/>
    <p:sldId id="283" r:id="rId21"/>
    <p:sldId id="284" r:id="rId22"/>
    <p:sldId id="274" r:id="rId23"/>
    <p:sldId id="275" r:id="rId24"/>
    <p:sldId id="280" r:id="rId25"/>
    <p:sldId id="286" r:id="rId26"/>
    <p:sldId id="287" r:id="rId27"/>
    <p:sldId id="279" r:id="rId28"/>
    <p:sldId id="285" r:id="rId29"/>
    <p:sldId id="290" r:id="rId30"/>
    <p:sldId id="291" r:id="rId31"/>
    <p:sldId id="278" r:id="rId3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Arkusz1!$B$1</c:f>
              <c:strCache>
                <c:ptCount val="1"/>
                <c:pt idx="0">
                  <c:v>Struktura wieku pacjentów ZLŚ w 2013 r.</c:v>
                </c:pt>
              </c:strCache>
            </c:strRef>
          </c:tx>
          <c:cat>
            <c:strRef>
              <c:f>Arkusz1!$A$2:$A$4</c:f>
              <c:strCache>
                <c:ptCount val="3"/>
                <c:pt idx="0">
                  <c:v>19-29</c:v>
                </c:pt>
                <c:pt idx="1">
                  <c:v>30-64</c:v>
                </c:pt>
                <c:pt idx="2">
                  <c:v>65 i więcej</c:v>
                </c:pt>
              </c:strCache>
            </c:strRef>
          </c:cat>
          <c:val>
            <c:numRef>
              <c:f>Arkusz1!$B$2:$B$4</c:f>
              <c:numCache>
                <c:formatCode>General</c:formatCode>
                <c:ptCount val="3"/>
                <c:pt idx="0">
                  <c:v>15</c:v>
                </c:pt>
                <c:pt idx="1">
                  <c:v>62</c:v>
                </c:pt>
                <c:pt idx="2">
                  <c:v>39</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gap"/>
    <c:showDLblsOverMax val="0"/>
  </c:chart>
  <c:txPr>
    <a:bodyPr/>
    <a:lstStyle/>
    <a:p>
      <a:pPr>
        <a:defRPr sz="18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Arkusz1!$B$1</c:f>
              <c:strCache>
                <c:ptCount val="1"/>
                <c:pt idx="0">
                  <c:v>Rozpoznania osób leczonych przez ZLŚ w 2013</c:v>
                </c:pt>
              </c:strCache>
            </c:strRef>
          </c:tx>
          <c:cat>
            <c:strRef>
              <c:f>Arkusz1!$A$2:$A$6</c:f>
              <c:strCache>
                <c:ptCount val="5"/>
                <c:pt idx="0">
                  <c:v>schizofrenia i inne zab. typu schizofrenii</c:v>
                </c:pt>
                <c:pt idx="1">
                  <c:v>organiczne zaburzenia psychiczne</c:v>
                </c:pt>
                <c:pt idx="2">
                  <c:v> zaburzenia afektywne</c:v>
                </c:pt>
                <c:pt idx="4">
                  <c:v>inne</c:v>
                </c:pt>
              </c:strCache>
            </c:strRef>
          </c:cat>
          <c:val>
            <c:numRef>
              <c:f>Arkusz1!$B$2:$B$6</c:f>
              <c:numCache>
                <c:formatCode>General</c:formatCode>
                <c:ptCount val="5"/>
                <c:pt idx="0">
                  <c:v>33</c:v>
                </c:pt>
                <c:pt idx="1">
                  <c:v>32</c:v>
                </c:pt>
                <c:pt idx="2">
                  <c:v>22</c:v>
                </c:pt>
                <c:pt idx="4">
                  <c:v>28</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txPr>
    <a:bodyPr/>
    <a:lstStyle/>
    <a:p>
      <a:pPr>
        <a:defRPr sz="1800"/>
      </a:pPr>
      <a:endParaRPr lang="pl-PL"/>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08030509-1485-4D76-8457-3411051DF5AB}" type="datetimeFigureOut">
              <a:rPr lang="pl-PL"/>
              <a:pPr>
                <a:defRPr/>
              </a:pPr>
              <a:t>2014-12-10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148B7D8-DBA5-4E3D-ABEC-16CD0BECC4E6}" type="slidenum">
              <a:rPr lang="pl-PL"/>
              <a:pPr>
                <a:defRPr/>
              </a:pPr>
              <a:t>‹#›</a:t>
            </a:fld>
            <a:endParaRPr lang="pl-PL"/>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27AB3096-D991-4F1B-BDE3-3E2B9620DFBC}" type="datetimeFigureOut">
              <a:rPr lang="pl-PL"/>
              <a:pPr>
                <a:defRPr/>
              </a:pPr>
              <a:t>2014-12-10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CF34A48-0796-4577-B80E-3D2CDF6E82EB}" type="slidenum">
              <a:rPr lang="pl-PL"/>
              <a:pPr>
                <a:defRPr/>
              </a:pPr>
              <a:t>‹#›</a:t>
            </a:fld>
            <a:endParaRPr lang="pl-PL"/>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3844A2-18F2-465E-9A33-D3A7D9B57260}" type="datetimeFigureOut">
              <a:rPr lang="pl-PL"/>
              <a:pPr>
                <a:defRPr/>
              </a:pPr>
              <a:t>2014-12-10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D4DDD55-699F-4D8C-9FB0-2FF45184B93D}" type="slidenum">
              <a:rPr lang="pl-PL"/>
              <a:pPr>
                <a:defRPr/>
              </a:pPr>
              <a:t>‹#›</a:t>
            </a:fld>
            <a:endParaRPr lang="pl-PL"/>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B560259-FC77-4E7D-A53B-D4F92790299D}" type="datetimeFigureOut">
              <a:rPr lang="pl-PL"/>
              <a:pPr>
                <a:defRPr/>
              </a:pPr>
              <a:t>2014-12-10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0F97031-8691-447D-AAC6-6C8ADE5AAB37}" type="slidenum">
              <a:rPr lang="pl-PL"/>
              <a:pPr>
                <a:defRPr/>
              </a:pPr>
              <a:t>‹#›</a:t>
            </a:fld>
            <a:endParaRPr lang="pl-PL"/>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32C09DED-8056-4AB9-AE06-BA0A31E16EFA}" type="datetimeFigureOut">
              <a:rPr lang="pl-PL"/>
              <a:pPr>
                <a:defRPr/>
              </a:pPr>
              <a:t>2014-12-10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9C66760-5B8A-48F9-9EBD-CE65EBAD36E8}" type="slidenum">
              <a:rPr lang="pl-PL"/>
              <a:pPr>
                <a:defRPr/>
              </a:pPr>
              <a:t>‹#›</a:t>
            </a:fld>
            <a:endParaRPr lang="pl-PL"/>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F0D408F-8039-4A9C-AE8E-724B6ABEFD6A}" type="datetimeFigureOut">
              <a:rPr lang="pl-PL"/>
              <a:pPr>
                <a:defRPr/>
              </a:pPr>
              <a:t>2014-12-10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9C1508C-2D42-4CD5-B098-D7303C8614E2}" type="slidenum">
              <a:rPr lang="pl-PL"/>
              <a:pPr>
                <a:defRPr/>
              </a:pPr>
              <a:t>‹#›</a:t>
            </a:fld>
            <a:endParaRPr lang="pl-PL"/>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1D7F465E-8E9E-4B05-A0A9-C794DC83B029}" type="datetimeFigureOut">
              <a:rPr lang="pl-PL"/>
              <a:pPr>
                <a:defRPr/>
              </a:pPr>
              <a:t>2014-12-10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9DE18BC4-2BD2-48A9-B323-62AC59064AB6}" type="slidenum">
              <a:rPr lang="pl-PL"/>
              <a:pPr>
                <a:defRPr/>
              </a:pPr>
              <a:t>‹#›</a:t>
            </a:fld>
            <a:endParaRPr lang="pl-PL"/>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7875BC2-A859-4D00-A5D4-3B3A44F76CE2}" type="datetimeFigureOut">
              <a:rPr lang="pl-PL"/>
              <a:pPr>
                <a:defRPr/>
              </a:pPr>
              <a:t>2014-12-10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773800D1-55FD-40F8-BED3-D28A3259C38F}" type="slidenum">
              <a:rPr lang="pl-PL"/>
              <a:pPr>
                <a:defRPr/>
              </a:pPr>
              <a:t>‹#›</a:t>
            </a:fld>
            <a:endParaRPr lang="pl-PL"/>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E31F8881-4719-4EC1-B224-9D6432863BEF}" type="datetimeFigureOut">
              <a:rPr lang="pl-PL"/>
              <a:pPr>
                <a:defRPr/>
              </a:pPr>
              <a:t>2014-12-10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4A6DB04-8F40-483B-818E-03DD4D95BD77}" type="slidenum">
              <a:rPr lang="pl-PL"/>
              <a:pPr>
                <a:defRPr/>
              </a:pPr>
              <a:t>‹#›</a:t>
            </a:fld>
            <a:endParaRPr lang="pl-PL"/>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2FD26BD-2EEB-4603-B2B8-AC580AAC893F}" type="datetimeFigureOut">
              <a:rPr lang="pl-PL"/>
              <a:pPr>
                <a:defRPr/>
              </a:pPr>
              <a:t>2014-12-10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8708466-3946-4CA7-A98A-9168255918C8}" type="slidenum">
              <a:rPr lang="pl-PL"/>
              <a:pPr>
                <a:defRPr/>
              </a:pPr>
              <a:t>‹#›</a:t>
            </a:fld>
            <a:endParaRPr lang="pl-PL"/>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D6F5D7B5-CE4D-4ADD-AA75-FB2F420BF12C}" type="datetimeFigureOut">
              <a:rPr lang="pl-PL"/>
              <a:pPr>
                <a:defRPr/>
              </a:pPr>
              <a:t>2014-12-10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A741008-54AC-471D-9455-285CC999227D}" type="slidenum">
              <a:rPr lang="pl-PL"/>
              <a:pPr>
                <a:defRPr/>
              </a:pPr>
              <a:t>‹#›</a:t>
            </a:fld>
            <a:endParaRPr lang="pl-PL"/>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tx2">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1F5BE7A-0121-49EB-B15C-EC5F2DD0E516}" type="datetimeFigureOut">
              <a:rPr lang="pl-PL"/>
              <a:pPr>
                <a:defRPr/>
              </a:pPr>
              <a:t>2014-12-10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5114027-5CF5-4C42-BCE9-EDD633ACF2DC}"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psychiatria-rzeszow.pl/" TargetMode="External"/><Relationship Id="rId2" Type="http://schemas.openxmlformats.org/officeDocument/2006/relationships/hyperlink" Target="mailto:dp@szpital.rzeszow.p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p:cNvSpPr>
            <a:spLocks noGrp="1"/>
          </p:cNvSpPr>
          <p:nvPr>
            <p:ph type="ctrTitle"/>
          </p:nvPr>
        </p:nvSpPr>
        <p:spPr/>
        <p:txBody>
          <a:bodyPr/>
          <a:lstStyle/>
          <a:p>
            <a:pPr eaLnBrk="1" hangingPunct="1">
              <a:lnSpc>
                <a:spcPct val="150000"/>
              </a:lnSpc>
            </a:pPr>
            <a:r>
              <a:rPr lang="pl-PL" sz="3200" b="1" dirty="0" smtClean="0">
                <a:latin typeface="+mn-lt"/>
              </a:rPr>
              <a:t/>
            </a:r>
            <a:br>
              <a:rPr lang="pl-PL" sz="3200" b="1" dirty="0" smtClean="0">
                <a:latin typeface="+mn-lt"/>
              </a:rPr>
            </a:br>
            <a:r>
              <a:rPr lang="pl-PL" sz="3200" b="1" dirty="0" smtClean="0">
                <a:latin typeface="+mn-lt"/>
              </a:rPr>
              <a:t/>
            </a:r>
            <a:br>
              <a:rPr lang="pl-PL" sz="3200" b="1" dirty="0" smtClean="0">
                <a:latin typeface="+mn-lt"/>
              </a:rPr>
            </a:br>
            <a:r>
              <a:rPr lang="pl-PL" sz="3200" b="1" dirty="0" smtClean="0">
                <a:latin typeface="+mn-lt"/>
              </a:rPr>
              <a:t>Tworzenie psychiatrycznej opieki środowiskowej </a:t>
            </a:r>
            <a:br>
              <a:rPr lang="pl-PL" sz="3200" b="1" dirty="0" smtClean="0">
                <a:latin typeface="+mn-lt"/>
              </a:rPr>
            </a:br>
            <a:r>
              <a:rPr lang="pl-PL" sz="3200" b="1" dirty="0" smtClean="0">
                <a:latin typeface="+mn-lt"/>
              </a:rPr>
              <a:t>w miastach i środowisku pozamiejskim,</a:t>
            </a:r>
            <a:br>
              <a:rPr lang="pl-PL" sz="3200" b="1" dirty="0" smtClean="0">
                <a:latin typeface="+mn-lt"/>
              </a:rPr>
            </a:br>
            <a:r>
              <a:rPr lang="pl-PL" sz="3200" b="1" dirty="0" smtClean="0">
                <a:latin typeface="+mn-lt"/>
              </a:rPr>
              <a:t> współpraca z MOPS i GOPS</a:t>
            </a:r>
            <a:r>
              <a:rPr lang="pl-PL" sz="3200" dirty="0" smtClean="0">
                <a:latin typeface="+mn-lt"/>
              </a:rPr>
              <a:t>.</a:t>
            </a: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endParaRPr lang="pl-PL" sz="2800" dirty="0" smtClean="0"/>
          </a:p>
        </p:txBody>
      </p:sp>
      <p:sp>
        <p:nvSpPr>
          <p:cNvPr id="2051" name="Podtytuł 2"/>
          <p:cNvSpPr>
            <a:spLocks noGrp="1"/>
          </p:cNvSpPr>
          <p:nvPr>
            <p:ph type="subTitle" idx="1"/>
          </p:nvPr>
        </p:nvSpPr>
        <p:spPr/>
        <p:txBody>
          <a:bodyPr/>
          <a:lstStyle/>
          <a:p>
            <a:pPr eaLnBrk="1" hangingPunct="1"/>
            <a:endParaRPr lang="pl-PL" sz="2400" dirty="0" smtClean="0">
              <a:solidFill>
                <a:schemeClr val="tx1"/>
              </a:solidFill>
            </a:endParaRPr>
          </a:p>
          <a:p>
            <a:pPr eaLnBrk="1" hangingPunct="1"/>
            <a:endParaRPr lang="pl-PL" sz="2400" dirty="0" smtClean="0">
              <a:solidFill>
                <a:schemeClr val="tx1"/>
              </a:solidFill>
            </a:endParaRPr>
          </a:p>
          <a:p>
            <a:pPr eaLnBrk="1" hangingPunct="1"/>
            <a:r>
              <a:rPr lang="pl-PL" sz="2400" dirty="0" smtClean="0">
                <a:solidFill>
                  <a:schemeClr val="tx1"/>
                </a:solidFill>
              </a:rPr>
              <a:t>przygotowała: mgr Dominika Maj</a:t>
            </a:r>
          </a:p>
          <a:p>
            <a:pPr eaLnBrk="1" hangingPunct="1"/>
            <a:endParaRPr lang="pl-PL" sz="28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3" name="Podtytuł 2"/>
          <p:cNvSpPr>
            <a:spLocks noGrp="1"/>
          </p:cNvSpPr>
          <p:nvPr>
            <p:ph type="subTitle" idx="1"/>
          </p:nvPr>
        </p:nvSpPr>
        <p:spPr>
          <a:xfrm>
            <a:off x="214282" y="2276475"/>
            <a:ext cx="8715436" cy="3816350"/>
          </a:xfrm>
        </p:spPr>
        <p:txBody>
          <a:bodyPr rtlCol="0">
            <a:normAutofit lnSpcReduction="10000"/>
          </a:bodyPr>
          <a:lstStyle/>
          <a:p>
            <a:pPr algn="just" eaLnBrk="1" fontAlgn="auto" hangingPunct="1">
              <a:lnSpc>
                <a:spcPct val="170000"/>
              </a:lnSpc>
              <a:spcAft>
                <a:spcPts val="0"/>
              </a:spcAft>
              <a:defRPr/>
            </a:pPr>
            <a:r>
              <a:rPr lang="pl-PL" sz="2100" dirty="0" smtClean="0">
                <a:solidFill>
                  <a:schemeClr val="tx1"/>
                </a:solidFill>
                <a:cs typeface="Arial" pitchFamily="34" charset="0"/>
              </a:rPr>
              <a:t>Terapeuci współpracują także ze środowiskiem pacjenta, odpowiednimi placówkami leczącymi (szpital, poradnie) oraz innymi instytucjami (np. MOPS, GOPS, ŚDS, WTZ, DPS) i organizacjami społecznymi. Zespół Leczenia Środowiskowego przyczynia się do poprawy ciągłości leczenia i jego efektów. Celem pracy Zespołu jest skrócenie czasu pobytu w oddziale całodobowym,</a:t>
            </a:r>
            <a:br>
              <a:rPr lang="pl-PL" sz="2100" dirty="0" smtClean="0">
                <a:solidFill>
                  <a:schemeClr val="tx1"/>
                </a:solidFill>
                <a:cs typeface="Arial" pitchFamily="34" charset="0"/>
              </a:rPr>
            </a:br>
            <a:r>
              <a:rPr lang="pl-PL" sz="2100" dirty="0" smtClean="0">
                <a:solidFill>
                  <a:schemeClr val="tx1"/>
                </a:solidFill>
                <a:cs typeface="Arial" pitchFamily="34" charset="0"/>
              </a:rPr>
              <a:t> a w niektórych wypadkach uniknięcie hospitalizacji i zapobieganie nawrotom choroby.</a:t>
            </a:r>
          </a:p>
          <a:p>
            <a:pPr eaLnBrk="1" fontAlgn="auto" hangingPunct="1">
              <a:spcAft>
                <a:spcPts val="0"/>
              </a:spcAft>
              <a:buFont typeface="Arial" pitchFamily="34" charset="0"/>
              <a:buNone/>
              <a:defRPr/>
            </a:pPr>
            <a:endParaRPr lang="pl-PL" dirty="0" smtClean="0"/>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3315" name="Podtytuł 2"/>
          <p:cNvSpPr>
            <a:spLocks noGrp="1"/>
          </p:cNvSpPr>
          <p:nvPr>
            <p:ph type="subTitle" idx="1"/>
          </p:nvPr>
        </p:nvSpPr>
        <p:spPr>
          <a:xfrm>
            <a:off x="827088" y="2276475"/>
            <a:ext cx="6888184" cy="3336925"/>
          </a:xfrm>
        </p:spPr>
        <p:txBody>
          <a:bodyPr/>
          <a:lstStyle/>
          <a:p>
            <a:pPr eaLnBrk="1" hangingPunct="1">
              <a:lnSpc>
                <a:spcPct val="150000"/>
              </a:lnSpc>
            </a:pPr>
            <a:r>
              <a:rPr lang="pl-PL" b="1" dirty="0" smtClean="0">
                <a:solidFill>
                  <a:schemeClr val="tx1"/>
                </a:solidFill>
                <a:cs typeface="Arial" charset="0"/>
              </a:rPr>
              <a:t>W jaki sposób zorganizowaliśmy działania naszej placówki?</a:t>
            </a: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4339" name="Podtytuł 2"/>
          <p:cNvSpPr>
            <a:spLocks noGrp="1"/>
          </p:cNvSpPr>
          <p:nvPr>
            <p:ph type="subTitle" idx="1"/>
          </p:nvPr>
        </p:nvSpPr>
        <p:spPr>
          <a:xfrm>
            <a:off x="285720" y="1989138"/>
            <a:ext cx="8572560" cy="3624262"/>
          </a:xfrm>
        </p:spPr>
        <p:txBody>
          <a:bodyPr/>
          <a:lstStyle/>
          <a:p>
            <a:pPr algn="just" eaLnBrk="1" hangingPunct="1">
              <a:lnSpc>
                <a:spcPct val="150000"/>
              </a:lnSpc>
            </a:pPr>
            <a:r>
              <a:rPr lang="pl-PL" sz="2000" dirty="0" smtClean="0">
                <a:solidFill>
                  <a:schemeClr val="tx1"/>
                </a:solidFill>
                <a:cs typeface="Arial" charset="0"/>
              </a:rPr>
              <a:t>W 2012 roku rekrutowaliśmy pacjentów do opieki środowiskowej </a:t>
            </a:r>
          </a:p>
          <a:p>
            <a:pPr algn="just" eaLnBrk="1" hangingPunct="1">
              <a:lnSpc>
                <a:spcPct val="150000"/>
              </a:lnSpc>
            </a:pPr>
            <a:r>
              <a:rPr lang="pl-PL" sz="2000" dirty="0" smtClean="0">
                <a:solidFill>
                  <a:schemeClr val="tx1"/>
                </a:solidFill>
                <a:cs typeface="Arial" charset="0"/>
              </a:rPr>
              <a:t>w następujący sposób:</a:t>
            </a:r>
          </a:p>
          <a:p>
            <a:pPr algn="just" eaLnBrk="1" hangingPunct="1">
              <a:lnSpc>
                <a:spcPct val="150000"/>
              </a:lnSpc>
              <a:buFont typeface="Arial" charset="0"/>
              <a:buChar char="•"/>
            </a:pPr>
            <a:r>
              <a:rPr lang="pl-PL" sz="2000" dirty="0" smtClean="0">
                <a:solidFill>
                  <a:schemeClr val="tx1"/>
                </a:solidFill>
                <a:cs typeface="Arial" charset="0"/>
              </a:rPr>
              <a:t> przejęliśmy kilka osób z funkcjonującej przy ODP Poradni Leczenia i Rehabilitacji Zaburzeń Psychicznych, które zdaniem lekarza prowadzącego, wymagały tego typu leczenia;</a:t>
            </a:r>
          </a:p>
          <a:p>
            <a:pPr algn="just" eaLnBrk="1" hangingPunct="1">
              <a:lnSpc>
                <a:spcPct val="150000"/>
              </a:lnSpc>
              <a:buFont typeface="Arial" charset="0"/>
              <a:buChar char="•"/>
            </a:pPr>
            <a:r>
              <a:rPr lang="pl-PL" sz="2000" dirty="0" smtClean="0">
                <a:solidFill>
                  <a:schemeClr val="tx1"/>
                </a:solidFill>
                <a:cs typeface="Arial" charset="0"/>
              </a:rPr>
              <a:t> rozesłaliśmy ulotki informacyjne o naszej działalności do różnych zakładów opieki zdrowotnej zlokalizowanych na terenie miasta Rzeszowa i pobliskich miejscowości – informacje dla lekarzy pierwszego kontaktu oraz lekarzy </a:t>
            </a:r>
          </a:p>
          <a:p>
            <a:pPr algn="just" eaLnBrk="1" hangingPunct="1">
              <a:lnSpc>
                <a:spcPct val="150000"/>
              </a:lnSpc>
            </a:pPr>
            <a:r>
              <a:rPr lang="pl-PL" sz="2000" dirty="0" smtClean="0">
                <a:solidFill>
                  <a:schemeClr val="tx1"/>
                </a:solidFill>
                <a:cs typeface="Arial" charset="0"/>
              </a:rPr>
              <a:t>o specjalizacji psychiatrycznej;</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5720" y="2133600"/>
            <a:ext cx="8643998"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5363" name="Podtytuł 2"/>
          <p:cNvSpPr>
            <a:spLocks noGrp="1"/>
          </p:cNvSpPr>
          <p:nvPr>
            <p:ph type="subTitle" idx="1"/>
          </p:nvPr>
        </p:nvSpPr>
        <p:spPr>
          <a:xfrm>
            <a:off x="214282" y="1844675"/>
            <a:ext cx="8715436" cy="3768725"/>
          </a:xfrm>
        </p:spPr>
        <p:txBody>
          <a:bodyPr/>
          <a:lstStyle/>
          <a:p>
            <a:pPr algn="just" eaLnBrk="1" hangingPunct="1">
              <a:lnSpc>
                <a:spcPct val="150000"/>
              </a:lnSpc>
              <a:buFont typeface="Arial" charset="0"/>
              <a:buChar char="•"/>
            </a:pPr>
            <a:r>
              <a:rPr lang="pl-PL" sz="2000" dirty="0" smtClean="0">
                <a:solidFill>
                  <a:schemeClr val="tx1"/>
                </a:solidFill>
                <a:cs typeface="Arial" charset="0"/>
              </a:rPr>
              <a:t> ulotki zostały  również wysłane do najbliżej zlokalizowanych Środowiskowych Domów Samopomocy; </a:t>
            </a:r>
          </a:p>
          <a:p>
            <a:pPr algn="just" eaLnBrk="1" hangingPunct="1">
              <a:lnSpc>
                <a:spcPct val="150000"/>
              </a:lnSpc>
              <a:buFont typeface="Arial" charset="0"/>
              <a:buChar char="•"/>
            </a:pPr>
            <a:r>
              <a:rPr lang="pl-PL" sz="2000" dirty="0" smtClean="0">
                <a:solidFill>
                  <a:schemeClr val="tx1"/>
                </a:solidFill>
                <a:cs typeface="Arial" charset="0"/>
              </a:rPr>
              <a:t> zorganizowaliśmy spotkanie informacyjne, na które zaprosiliśmy kierowników MOPS i GOPS działających w Rzeszowie i okolicach;</a:t>
            </a:r>
          </a:p>
          <a:p>
            <a:pPr algn="just" eaLnBrk="1" hangingPunct="1">
              <a:lnSpc>
                <a:spcPct val="150000"/>
              </a:lnSpc>
              <a:buFont typeface="Arial" charset="0"/>
              <a:buChar char="•"/>
            </a:pPr>
            <a:r>
              <a:rPr lang="pl-PL" sz="2000" dirty="0" smtClean="0">
                <a:solidFill>
                  <a:schemeClr val="tx1"/>
                </a:solidFill>
                <a:cs typeface="Arial" charset="0"/>
              </a:rPr>
              <a:t> takie spotkanie zostało również przeprowadzone na zaproszenie Stowarzyszenia ,,Otwarty Umysł” pośród osób chorujących i członków ich rodzin;</a:t>
            </a:r>
          </a:p>
          <a:p>
            <a:pPr algn="just" eaLnBrk="1" hangingPunct="1">
              <a:lnSpc>
                <a:spcPct val="150000"/>
              </a:lnSpc>
              <a:buFont typeface="Arial" charset="0"/>
              <a:buChar char="•"/>
            </a:pPr>
            <a:r>
              <a:rPr lang="pl-PL" sz="2000" dirty="0" smtClean="0">
                <a:solidFill>
                  <a:schemeClr val="tx1"/>
                </a:solidFill>
                <a:cs typeface="Arial" charset="0"/>
              </a:rPr>
              <a:t> seria spotkań informacyjnych o ZLŚ została również zorganizowana na Całodobowym Oddziale Psychiatrycznym WSS im. F. Chopina w Rzeszowie, tam również znajdują się ulotki o naszej działalności.</a:t>
            </a:r>
          </a:p>
        </p:txBody>
      </p:sp>
      <p:sp>
        <p:nvSpPr>
          <p:cNvPr id="6" name="Rectangle 1"/>
          <p:cNvSpPr>
            <a:spLocks noChangeArrowheads="1"/>
          </p:cNvSpPr>
          <p:nvPr/>
        </p:nvSpPr>
        <p:spPr bwMode="auto">
          <a:xfrm>
            <a:off x="0" y="1357298"/>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6387" name="Podtytuł 2"/>
          <p:cNvSpPr>
            <a:spLocks noGrp="1"/>
          </p:cNvSpPr>
          <p:nvPr>
            <p:ph type="subTitle" idx="1"/>
          </p:nvPr>
        </p:nvSpPr>
        <p:spPr>
          <a:xfrm>
            <a:off x="285720" y="2000240"/>
            <a:ext cx="8572560" cy="3768725"/>
          </a:xfrm>
        </p:spPr>
        <p:txBody>
          <a:bodyPr/>
          <a:lstStyle/>
          <a:p>
            <a:pPr algn="just" eaLnBrk="1" hangingPunct="1">
              <a:lnSpc>
                <a:spcPct val="150000"/>
              </a:lnSpc>
            </a:pPr>
            <a:r>
              <a:rPr lang="pl-PL" sz="2000" dirty="0" smtClean="0">
                <a:solidFill>
                  <a:schemeClr val="tx1"/>
                </a:solidFill>
                <a:cs typeface="Arial" charset="0"/>
              </a:rPr>
              <a:t>Zespół funkcjonuje na terenie miasta Rzeszowa oraz poza jego granicami.</a:t>
            </a:r>
          </a:p>
          <a:p>
            <a:pPr algn="just" eaLnBrk="1" hangingPunct="1">
              <a:lnSpc>
                <a:spcPct val="150000"/>
              </a:lnSpc>
            </a:pPr>
            <a:r>
              <a:rPr lang="pl-PL" sz="2000" dirty="0" smtClean="0">
                <a:solidFill>
                  <a:schemeClr val="tx1"/>
                </a:solidFill>
                <a:cs typeface="Arial" charset="0"/>
              </a:rPr>
              <a:t>Działa telefon komórkowy odbierany przez psychologa codziennie, </a:t>
            </a:r>
          </a:p>
          <a:p>
            <a:pPr algn="just" eaLnBrk="1" hangingPunct="1">
              <a:lnSpc>
                <a:spcPct val="150000"/>
              </a:lnSpc>
            </a:pPr>
            <a:r>
              <a:rPr lang="pl-PL" sz="2000" dirty="0" smtClean="0">
                <a:solidFill>
                  <a:schemeClr val="tx1"/>
                </a:solidFill>
                <a:cs typeface="Arial" charset="0"/>
              </a:rPr>
              <a:t>w godzinach pracy Zespołu. Przez telefon dokonuje się wstępnej weryfikacji czy istnieją warunki do objęcia chorego opieką środowiskową (rozpoznanie lub podejrzenie choroby psychicznej, zgoda pacjenta na podjęcie leczenia). Jeżeli osoba nie może korzystać z leczenia środowiskowego udzielane są informacje </a:t>
            </a:r>
            <a:br>
              <a:rPr lang="pl-PL" sz="2000" dirty="0" smtClean="0">
                <a:solidFill>
                  <a:schemeClr val="tx1"/>
                </a:solidFill>
                <a:cs typeface="Arial" charset="0"/>
              </a:rPr>
            </a:br>
            <a:r>
              <a:rPr lang="pl-PL" sz="2000" dirty="0" smtClean="0">
                <a:solidFill>
                  <a:schemeClr val="tx1"/>
                </a:solidFill>
                <a:cs typeface="Arial" charset="0"/>
              </a:rPr>
              <a:t>o innych możliwych formach działania i pomocy.</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214282" y="2071678"/>
            <a:ext cx="8715436" cy="3768725"/>
          </a:xfrm>
        </p:spPr>
        <p:txBody>
          <a:bodyPr/>
          <a:lstStyle/>
          <a:p>
            <a:pPr algn="just" eaLnBrk="1" hangingPunct="1">
              <a:lnSpc>
                <a:spcPct val="150000"/>
              </a:lnSpc>
            </a:pPr>
            <a:r>
              <a:rPr lang="pl-PL" sz="2000" dirty="0" smtClean="0">
                <a:solidFill>
                  <a:schemeClr val="tx1"/>
                </a:solidFill>
                <a:cs typeface="Arial" charset="0"/>
              </a:rPr>
              <a:t>W tym miejscu należy zaznaczyć, że nasze doświadczenia wymusiły na nas stosowanie praktyki polegającej na usłyszeniu wstępnej, telefonicznej zgody pacjenta na wizytę domową pracowników ZLŚ. Zdarzało się bowiem, że osoba chora była zgłaszana do opieki środowiskowej np. przez członków swojej rodziny. Po przyjeździe na miejsce okazywało się, że chory nie był poinformowany jakiej specjalności ma to być zespół, w związku z czym nie wyrażał swojej zgody na badanie i objęcie opieką psychiatryczną. Wizyta taka nie mogła zostać rozliczona </a:t>
            </a:r>
            <a:br>
              <a:rPr lang="pl-PL" sz="2000" dirty="0" smtClean="0">
                <a:solidFill>
                  <a:schemeClr val="tx1"/>
                </a:solidFill>
                <a:cs typeface="Arial" charset="0"/>
              </a:rPr>
            </a:br>
            <a:r>
              <a:rPr lang="pl-PL" sz="2000" dirty="0" smtClean="0">
                <a:solidFill>
                  <a:schemeClr val="tx1"/>
                </a:solidFill>
                <a:cs typeface="Arial" charset="0"/>
              </a:rPr>
              <a:t>i nie udało się przeprowadzić badania.</a:t>
            </a: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214282" y="1844675"/>
            <a:ext cx="8715436" cy="3768725"/>
          </a:xfrm>
        </p:spPr>
        <p:txBody>
          <a:bodyPr/>
          <a:lstStyle/>
          <a:p>
            <a:pPr algn="just" eaLnBrk="1" hangingPunct="1">
              <a:lnSpc>
                <a:spcPct val="150000"/>
              </a:lnSpc>
            </a:pPr>
            <a:endParaRPr lang="pl-PL" sz="2000" dirty="0" smtClean="0">
              <a:solidFill>
                <a:schemeClr val="tx1"/>
              </a:solidFill>
              <a:cs typeface="Arial" charset="0"/>
            </a:endParaRPr>
          </a:p>
          <a:p>
            <a:pPr algn="just" eaLnBrk="1" hangingPunct="1">
              <a:lnSpc>
                <a:spcPct val="150000"/>
              </a:lnSpc>
            </a:pPr>
            <a:r>
              <a:rPr lang="pl-PL" sz="2000" dirty="0" smtClean="0">
                <a:solidFill>
                  <a:schemeClr val="tx1"/>
                </a:solidFill>
                <a:cs typeface="Arial" charset="0"/>
              </a:rPr>
              <a:t>Dane statystyczne pokazują, że w 2013 roku 115 osób korzystało z opieki ZLŚ, </a:t>
            </a:r>
            <a:br>
              <a:rPr lang="pl-PL" sz="2000" dirty="0" smtClean="0">
                <a:solidFill>
                  <a:schemeClr val="tx1"/>
                </a:solidFill>
                <a:cs typeface="Arial" charset="0"/>
              </a:rPr>
            </a:br>
            <a:r>
              <a:rPr lang="pl-PL" sz="2000" dirty="0" smtClean="0">
                <a:solidFill>
                  <a:schemeClr val="tx1"/>
                </a:solidFill>
                <a:cs typeface="Arial" charset="0"/>
              </a:rPr>
              <a:t>z czego 41 pacjentów to osoby zamieszkujące wieś. Pośród wszystkich chorych 39  stanowili mężczyźni.</a:t>
            </a:r>
          </a:p>
          <a:p>
            <a:pPr algn="just" eaLnBrk="1" hangingPunct="1">
              <a:lnSpc>
                <a:spcPct val="150000"/>
              </a:lnSpc>
            </a:pPr>
            <a:r>
              <a:rPr lang="pl-PL" sz="2000" dirty="0" smtClean="0">
                <a:solidFill>
                  <a:schemeClr val="tx1"/>
                </a:solidFill>
                <a:cs typeface="Arial" charset="0"/>
              </a:rPr>
              <a:t>Liczba wizyt w środowisku (wizyt domowych miejscowych i zamiejscowych) w skali roku wynosiła 521.</a:t>
            </a: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214282" y="1844675"/>
            <a:ext cx="8715436" cy="3768725"/>
          </a:xfrm>
        </p:spPr>
        <p:txBody>
          <a:bodyPr/>
          <a:lstStyle/>
          <a:p>
            <a:pPr algn="just">
              <a:lnSpc>
                <a:spcPct val="150000"/>
              </a:lnSpc>
            </a:pPr>
            <a:endParaRPr lang="pl-PL" sz="2000" dirty="0" smtClean="0">
              <a:solidFill>
                <a:schemeClr val="tx1"/>
              </a:solidFill>
            </a:endParaRPr>
          </a:p>
          <a:p>
            <a:pPr algn="just">
              <a:lnSpc>
                <a:spcPct val="150000"/>
              </a:lnSpc>
            </a:pPr>
            <a:r>
              <a:rPr lang="pl-PL" sz="2000" dirty="0" smtClean="0">
                <a:solidFill>
                  <a:schemeClr val="tx1"/>
                </a:solidFill>
              </a:rPr>
              <a:t>,,Zespół leczenia środowiskowego/ domowego udziela porad/sesji/wizyt/ w miejscu udzielania świadczeń oraz wizyt/porad domowych/ środowiskowych w miejscu stałego przebywania świadczeniobiorcy lub innym miejscu poza siedzibą zespołu/ oddziału, przy czym: </a:t>
            </a:r>
          </a:p>
          <a:p>
            <a:pPr algn="just">
              <a:lnSpc>
                <a:spcPct val="150000"/>
              </a:lnSpc>
            </a:pPr>
            <a:r>
              <a:rPr lang="pl-PL" sz="2000" dirty="0" smtClean="0">
                <a:solidFill>
                  <a:schemeClr val="tx1"/>
                </a:solidFill>
              </a:rPr>
              <a:t>1) wizyta/ porada domowa/ środowiskowa miejscowa jest udzielana poza siedzibą zespołu, w zasięgu komunikacji miejskiej;</a:t>
            </a:r>
          </a:p>
          <a:p>
            <a:pPr algn="just">
              <a:lnSpc>
                <a:spcPct val="150000"/>
              </a:lnSpc>
            </a:pPr>
            <a:r>
              <a:rPr lang="pl-PL" sz="2000" dirty="0" smtClean="0">
                <a:solidFill>
                  <a:schemeClr val="tx1"/>
                </a:solidFill>
              </a:rPr>
              <a:t>2) wizyta/ porada domowa/ środowiskowa zamiejscowa jest udzielana poza siedzibą zespołu, poza zasięgiem komunikacji miejskiej.</a:t>
            </a:r>
          </a:p>
          <a:p>
            <a:pPr algn="just" eaLnBrk="1" hangingPunct="1">
              <a:lnSpc>
                <a:spcPct val="150000"/>
              </a:lnSpc>
            </a:pPr>
            <a:endParaRPr lang="pl-PL" sz="2000" dirty="0" smtClean="0">
              <a:solidFill>
                <a:schemeClr val="tx1"/>
              </a:solidFill>
              <a:cs typeface="Arial" charset="0"/>
            </a:endParaRP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214282" y="2276872"/>
            <a:ext cx="8715436" cy="3336528"/>
          </a:xfrm>
        </p:spPr>
        <p:txBody>
          <a:bodyPr/>
          <a:lstStyle/>
          <a:p>
            <a:pPr algn="just">
              <a:lnSpc>
                <a:spcPct val="150000"/>
              </a:lnSpc>
            </a:pPr>
            <a:r>
              <a:rPr lang="pl-PL" sz="2000" dirty="0" smtClean="0">
                <a:solidFill>
                  <a:schemeClr val="tx1"/>
                </a:solidFill>
              </a:rPr>
              <a:t>7. Kwalifikacja do określonego typu porad, wymaga odnotowania i uzasadnienia </a:t>
            </a:r>
            <a:br>
              <a:rPr lang="pl-PL" sz="2000" dirty="0" smtClean="0">
                <a:solidFill>
                  <a:schemeClr val="tx1"/>
                </a:solidFill>
              </a:rPr>
            </a:br>
            <a:r>
              <a:rPr lang="pl-PL" sz="2000" dirty="0" smtClean="0">
                <a:solidFill>
                  <a:schemeClr val="tx1"/>
                </a:solidFill>
              </a:rPr>
              <a:t>w dokumentacji medycznej”. (Zarządzenie Nr 79/2013/DSOZ Prezesa Narodowego Funduszu Zdrowia z dnia 13 grudnia 2013 r.  Rozdział 7 § 17).</a:t>
            </a:r>
          </a:p>
          <a:p>
            <a:pPr algn="just" eaLnBrk="1" hangingPunct="1">
              <a:lnSpc>
                <a:spcPct val="150000"/>
              </a:lnSpc>
            </a:pPr>
            <a:endParaRPr lang="pl-PL" sz="2000" dirty="0" smtClean="0">
              <a:solidFill>
                <a:schemeClr val="tx1"/>
              </a:solidFill>
              <a:cs typeface="Arial" charset="0"/>
            </a:endParaRP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827088" y="1844675"/>
            <a:ext cx="7632700" cy="3768725"/>
          </a:xfrm>
        </p:spPr>
        <p:txBody>
          <a:bodyPr/>
          <a:lstStyle/>
          <a:p>
            <a:pPr algn="just" eaLnBrk="1" hangingPunct="1">
              <a:lnSpc>
                <a:spcPct val="150000"/>
              </a:lnSpc>
            </a:pPr>
            <a:endParaRPr lang="pl-PL" sz="1800" dirty="0" smtClean="0">
              <a:solidFill>
                <a:schemeClr val="tx1"/>
              </a:solidFill>
              <a:cs typeface="Arial" charset="0"/>
            </a:endParaRPr>
          </a:p>
        </p:txBody>
      </p:sp>
      <p:graphicFrame>
        <p:nvGraphicFramePr>
          <p:cNvPr id="6" name="Wykres 5"/>
          <p:cNvGraphicFramePr/>
          <p:nvPr/>
        </p:nvGraphicFramePr>
        <p:xfrm>
          <a:off x="1285852" y="2143116"/>
          <a:ext cx="6429420" cy="414340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8" name="Obraz 8"/>
          <p:cNvPicPr>
            <a:picLocks noChangeAspect="1" noChangeArrowheads="1"/>
          </p:cNvPicPr>
          <p:nvPr/>
        </p:nvPicPr>
        <p:blipFill>
          <a:blip r:embed="rId3"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p:cNvSpPr>
            <a:spLocks noGrp="1"/>
          </p:cNvSpPr>
          <p:nvPr>
            <p:ph type="ctrTitle"/>
          </p:nvPr>
        </p:nvSpPr>
        <p:spPr>
          <a:xfrm>
            <a:off x="714348" y="2071678"/>
            <a:ext cx="7772400" cy="2808288"/>
          </a:xfrm>
        </p:spPr>
        <p:txBody>
          <a:bodyPr/>
          <a:lstStyle/>
          <a:p>
            <a:pPr eaLnBrk="1" hangingPunct="1">
              <a:lnSpc>
                <a:spcPct val="150000"/>
              </a:lnSpc>
            </a:pPr>
            <a:r>
              <a:rPr lang="pl-PL" sz="3200" b="1" dirty="0" smtClean="0"/>
              <a:t>Zespół Leczenia Środowiskowego</a:t>
            </a:r>
            <a:r>
              <a:rPr lang="pl-PL" sz="3200" dirty="0" smtClean="0"/>
              <a:t/>
            </a:r>
            <a:br>
              <a:rPr lang="pl-PL" sz="3200" dirty="0" smtClean="0"/>
            </a:br>
            <a:r>
              <a:rPr lang="pl-PL" sz="1800" dirty="0" smtClean="0">
                <a:latin typeface="Arial" charset="0"/>
                <a:cs typeface="Arial" charset="0"/>
              </a:rPr>
              <a:t/>
            </a:r>
            <a:br>
              <a:rPr lang="pl-PL" sz="1800" dirty="0" smtClean="0">
                <a:latin typeface="Arial" charset="0"/>
                <a:cs typeface="Arial" charset="0"/>
              </a:rPr>
            </a:br>
            <a:endParaRPr lang="pl-PL" sz="1800" dirty="0" smtClean="0">
              <a:latin typeface="Arial" charset="0"/>
              <a:cs typeface="Arial" charset="0"/>
            </a:endParaRPr>
          </a:p>
        </p:txBody>
      </p:sp>
      <p:pic>
        <p:nvPicPr>
          <p:cNvPr id="3076" name="Obraz 6"/>
          <p:cNvPicPr>
            <a:picLocks noChangeAspect="1" noChangeArrowheads="1"/>
          </p:cNvPicPr>
          <p:nvPr/>
        </p:nvPicPr>
        <p:blipFill>
          <a:blip r:embed="rId2" cstate="print"/>
          <a:srcRect/>
          <a:stretch>
            <a:fillRect/>
          </a:stretch>
        </p:blipFill>
        <p:spPr bwMode="auto">
          <a:xfrm>
            <a:off x="701034" y="1000108"/>
            <a:ext cx="767404" cy="763605"/>
          </a:xfrm>
          <a:prstGeom prst="rect">
            <a:avLst/>
          </a:prstGeom>
          <a:noFill/>
          <a:ln w="9525">
            <a:noFill/>
            <a:miter lim="800000"/>
            <a:headEnd/>
            <a:tailEnd/>
          </a:ln>
        </p:spPr>
      </p:pic>
      <p:sp>
        <p:nvSpPr>
          <p:cNvPr id="3077" name="Rectangle 1"/>
          <p:cNvSpPr>
            <a:spLocks noChangeArrowheads="1"/>
          </p:cNvSpPr>
          <p:nvPr/>
        </p:nvSpPr>
        <p:spPr bwMode="auto">
          <a:xfrm>
            <a:off x="500034" y="1142984"/>
            <a:ext cx="8786874" cy="661720"/>
          </a:xfrm>
          <a:prstGeom prst="rect">
            <a:avLst/>
          </a:prstGeom>
          <a:noFill/>
          <a:ln w="9525">
            <a:noFill/>
            <a:miter lim="800000"/>
            <a:headEnd/>
            <a:tailEnd/>
          </a:ln>
        </p:spPr>
        <p:txBody>
          <a:bodyPr wrap="square" bIns="0" anchor="ctr">
            <a:spAutoFit/>
          </a:bodyPr>
          <a:lstStyle/>
          <a:p>
            <a:r>
              <a:rPr lang="pl-PL" sz="2000" b="1" dirty="0">
                <a:latin typeface="Times New Roman" pitchFamily="18" charset="0"/>
                <a:cs typeface="Times New Roman" pitchFamily="18" charset="0"/>
              </a:rPr>
              <a:t>                </a:t>
            </a:r>
            <a:r>
              <a:rPr lang="pl-PL" sz="2000" b="1" dirty="0">
                <a:solidFill>
                  <a:srgbClr val="17365D"/>
                </a:solidFill>
                <a:latin typeface="Times New Roman" pitchFamily="18" charset="0"/>
                <a:cs typeface="Times New Roman" pitchFamily="18" charset="0"/>
              </a:rPr>
              <a:t>Wojewódzki </a:t>
            </a:r>
            <a:r>
              <a:rPr lang="pl-PL" sz="2000" b="1" dirty="0">
                <a:latin typeface="Times New Roman" pitchFamily="18" charset="0"/>
                <a:cs typeface="Times New Roman" pitchFamily="18" charset="0"/>
              </a:rPr>
              <a:t>  </a:t>
            </a:r>
            <a:r>
              <a:rPr lang="pl-PL" sz="2000" b="1" dirty="0" smtClean="0">
                <a:solidFill>
                  <a:srgbClr val="17365D"/>
                </a:solidFill>
                <a:cs typeface="Times New Roman" pitchFamily="18" charset="0"/>
              </a:rPr>
              <a:t>Szpital Specjalistyczny</a:t>
            </a:r>
            <a:r>
              <a:rPr lang="pl-PL" sz="2000" dirty="0" smtClean="0">
                <a:cs typeface="Times New Roman" pitchFamily="18" charset="0"/>
              </a:rPr>
              <a:t> </a:t>
            </a:r>
            <a:r>
              <a:rPr lang="pl-PL" sz="2000" b="1" i="1" dirty="0">
                <a:solidFill>
                  <a:srgbClr val="17365D"/>
                </a:solidFill>
                <a:cs typeface="Times New Roman" pitchFamily="18" charset="0"/>
              </a:rPr>
              <a:t>im. Fryderyka Chopina</a:t>
            </a:r>
            <a:r>
              <a:rPr lang="pl-PL" sz="2000" b="1" i="1" dirty="0">
                <a:latin typeface="Calibri" pitchFamily="34" charset="0"/>
                <a:cs typeface="Times New Roman" pitchFamily="18" charset="0"/>
              </a:rPr>
              <a:t>                                          </a:t>
            </a:r>
            <a:endParaRPr lang="pl-PL" sz="2000" dirty="0"/>
          </a:p>
          <a:p>
            <a:pPr eaLnBrk="0" hangingPunct="0"/>
            <a:r>
              <a:rPr lang="pl-PL" sz="2000" dirty="0">
                <a:cs typeface="Times New Roman" pitchFamily="18" charset="0"/>
              </a:rPr>
              <a:t>                                                                                             </a:t>
            </a:r>
            <a:endParaRPr lang="de-LI" sz="2000" dirty="0"/>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1428728" y="2214554"/>
            <a:ext cx="7031060" cy="3398846"/>
          </a:xfrm>
        </p:spPr>
        <p:txBody>
          <a:bodyPr/>
          <a:lstStyle/>
          <a:p>
            <a:pPr algn="just" eaLnBrk="1" hangingPunct="1">
              <a:lnSpc>
                <a:spcPct val="150000"/>
              </a:lnSpc>
            </a:pPr>
            <a:endParaRPr lang="pl-PL" sz="1800" dirty="0" smtClean="0">
              <a:solidFill>
                <a:schemeClr val="tx1"/>
              </a:solidFill>
              <a:cs typeface="Arial" charset="0"/>
            </a:endParaRPr>
          </a:p>
        </p:txBody>
      </p:sp>
      <p:graphicFrame>
        <p:nvGraphicFramePr>
          <p:cNvPr id="7" name="Wykres 6"/>
          <p:cNvGraphicFramePr/>
          <p:nvPr/>
        </p:nvGraphicFramePr>
        <p:xfrm>
          <a:off x="142844" y="1643050"/>
          <a:ext cx="8786874" cy="507209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1"/>
          <p:cNvSpPr>
            <a:spLocks noChangeArrowheads="1"/>
          </p:cNvSpPr>
          <p:nvPr/>
        </p:nvSpPr>
        <p:spPr bwMode="auto">
          <a:xfrm>
            <a:off x="0" y="1214422"/>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9" name="Obraz 8"/>
          <p:cNvPicPr>
            <a:picLocks noChangeAspect="1" noChangeArrowheads="1"/>
          </p:cNvPicPr>
          <p:nvPr/>
        </p:nvPicPr>
        <p:blipFill>
          <a:blip r:embed="rId3"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7411" name="Podtytuł 2"/>
          <p:cNvSpPr>
            <a:spLocks noGrp="1"/>
          </p:cNvSpPr>
          <p:nvPr>
            <p:ph type="subTitle" idx="1"/>
          </p:nvPr>
        </p:nvSpPr>
        <p:spPr>
          <a:xfrm>
            <a:off x="285720" y="1857364"/>
            <a:ext cx="8643998" cy="3756036"/>
          </a:xfrm>
        </p:spPr>
        <p:txBody>
          <a:bodyPr/>
          <a:lstStyle/>
          <a:p>
            <a:pPr algn="just" eaLnBrk="1" hangingPunct="1">
              <a:lnSpc>
                <a:spcPct val="150000"/>
              </a:lnSpc>
            </a:pPr>
            <a:r>
              <a:rPr lang="pl-PL" sz="2000" dirty="0" smtClean="0">
                <a:solidFill>
                  <a:schemeClr val="tx1"/>
                </a:solidFill>
                <a:cs typeface="Arial" charset="0"/>
              </a:rPr>
              <a:t>Praca  w środowisku jest zajęciem niezwykle fascynującym. Czasem wychodząc </a:t>
            </a:r>
            <a:br>
              <a:rPr lang="pl-PL" sz="2000" dirty="0" smtClean="0">
                <a:solidFill>
                  <a:schemeClr val="tx1"/>
                </a:solidFill>
                <a:cs typeface="Arial" charset="0"/>
              </a:rPr>
            </a:br>
            <a:r>
              <a:rPr lang="pl-PL" sz="2000" dirty="0" smtClean="0">
                <a:solidFill>
                  <a:schemeClr val="tx1"/>
                </a:solidFill>
                <a:cs typeface="Arial" charset="0"/>
              </a:rPr>
              <a:t>z domu podopiecznego można spotkać… (fot. M. Wróblewski).</a:t>
            </a:r>
          </a:p>
          <a:p>
            <a:pPr algn="just" eaLnBrk="1" hangingPunct="1">
              <a:lnSpc>
                <a:spcPct val="150000"/>
              </a:lnSpc>
            </a:pPr>
            <a:endParaRPr lang="pl-PL" sz="2000" dirty="0" smtClean="0">
              <a:solidFill>
                <a:schemeClr val="tx1"/>
              </a:solidFill>
              <a:cs typeface="Arial" charset="0"/>
            </a:endParaRPr>
          </a:p>
        </p:txBody>
      </p:sp>
      <p:pic>
        <p:nvPicPr>
          <p:cNvPr id="32770" name="Picture 2"/>
          <p:cNvPicPr>
            <a:picLocks noChangeAspect="1" noChangeArrowheads="1"/>
          </p:cNvPicPr>
          <p:nvPr/>
        </p:nvPicPr>
        <p:blipFill>
          <a:blip r:embed="rId2" cstate="print"/>
          <a:srcRect/>
          <a:stretch>
            <a:fillRect/>
          </a:stretch>
        </p:blipFill>
        <p:spPr bwMode="auto">
          <a:xfrm>
            <a:off x="3143240" y="2786057"/>
            <a:ext cx="2571768" cy="3860647"/>
          </a:xfrm>
          <a:prstGeom prst="rect">
            <a:avLst/>
          </a:prstGeom>
          <a:noFill/>
          <a:ln w="9525">
            <a:noFill/>
            <a:miter lim="800000"/>
            <a:headEnd/>
            <a:tailEnd/>
          </a:ln>
          <a:effectLst/>
        </p:spPr>
      </p:pic>
      <p:sp>
        <p:nvSpPr>
          <p:cNvPr id="7" name="Rectangle 1"/>
          <p:cNvSpPr>
            <a:spLocks noChangeArrowheads="1"/>
          </p:cNvSpPr>
          <p:nvPr/>
        </p:nvSpPr>
        <p:spPr bwMode="auto">
          <a:xfrm>
            <a:off x="0" y="1285860"/>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8" name="Obraz 8"/>
          <p:cNvPicPr>
            <a:picLocks noChangeAspect="1" noChangeArrowheads="1"/>
          </p:cNvPicPr>
          <p:nvPr/>
        </p:nvPicPr>
        <p:blipFill>
          <a:blip r:embed="rId3"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8435" name="Podtytuł 2"/>
          <p:cNvSpPr>
            <a:spLocks noGrp="1"/>
          </p:cNvSpPr>
          <p:nvPr>
            <p:ph type="subTitle" idx="1"/>
          </p:nvPr>
        </p:nvSpPr>
        <p:spPr>
          <a:xfrm>
            <a:off x="827088" y="1844675"/>
            <a:ext cx="7632700" cy="3768725"/>
          </a:xfrm>
        </p:spPr>
        <p:txBody>
          <a:bodyPr/>
          <a:lstStyle/>
          <a:p>
            <a:pPr eaLnBrk="1" hangingPunct="1">
              <a:lnSpc>
                <a:spcPct val="150000"/>
              </a:lnSpc>
            </a:pPr>
            <a:endParaRPr lang="pl-PL" sz="1800" b="1" dirty="0" smtClean="0">
              <a:solidFill>
                <a:schemeClr val="tx1"/>
              </a:solidFill>
              <a:latin typeface="Arial" charset="0"/>
              <a:cs typeface="Arial" charset="0"/>
            </a:endParaRPr>
          </a:p>
          <a:p>
            <a:pPr eaLnBrk="1" hangingPunct="1">
              <a:lnSpc>
                <a:spcPct val="150000"/>
              </a:lnSpc>
            </a:pPr>
            <a:endParaRPr lang="pl-PL" sz="1800" b="1" dirty="0" smtClean="0">
              <a:solidFill>
                <a:schemeClr val="tx1"/>
              </a:solidFill>
              <a:latin typeface="Arial" charset="0"/>
              <a:cs typeface="Arial" charset="0"/>
            </a:endParaRPr>
          </a:p>
          <a:p>
            <a:pPr eaLnBrk="1" hangingPunct="1">
              <a:lnSpc>
                <a:spcPct val="150000"/>
              </a:lnSpc>
            </a:pPr>
            <a:r>
              <a:rPr lang="pl-PL" b="1" dirty="0" smtClean="0">
                <a:solidFill>
                  <a:schemeClr val="tx1"/>
                </a:solidFill>
                <a:cs typeface="Arial" charset="0"/>
              </a:rPr>
              <a:t>Współpraca ZLŚ z MOPS i GOPS</a:t>
            </a:r>
          </a:p>
        </p:txBody>
      </p:sp>
      <p:sp>
        <p:nvSpPr>
          <p:cNvPr id="6"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85720" y="1844675"/>
            <a:ext cx="8572560" cy="3768725"/>
          </a:xfrm>
        </p:spPr>
        <p:txBody>
          <a:bodyPr/>
          <a:lstStyle/>
          <a:p>
            <a:pPr algn="just" eaLnBrk="1" hangingPunct="1">
              <a:lnSpc>
                <a:spcPct val="150000"/>
              </a:lnSpc>
            </a:pPr>
            <a:endParaRPr lang="pl-PL" sz="2000" dirty="0" smtClean="0">
              <a:solidFill>
                <a:schemeClr val="tx1"/>
              </a:solidFill>
              <a:cs typeface="Arial" charset="0"/>
            </a:endParaRPr>
          </a:p>
          <a:p>
            <a:pPr algn="just" eaLnBrk="1" hangingPunct="1">
              <a:lnSpc>
                <a:spcPct val="150000"/>
              </a:lnSpc>
            </a:pPr>
            <a:r>
              <a:rPr lang="pl-PL" sz="2000" dirty="0" smtClean="0">
                <a:solidFill>
                  <a:schemeClr val="tx1"/>
                </a:solidFill>
                <a:cs typeface="Arial" charset="0"/>
              </a:rPr>
              <a:t>Współpraca ZLŚ z MOPS i GOPS odbywa się za zgodą pacjenta. Obecnie brak jest jasnych wytycznych dotyczących sposobów i zakresów współdziałania jednostek medycznych typu ZLŚ z instytucjami pomocy społecznej. Jednakże ,,</a:t>
            </a:r>
            <a:r>
              <a:rPr lang="pl-PL" sz="2000" dirty="0" smtClean="0">
                <a:solidFill>
                  <a:schemeClr val="tx1"/>
                </a:solidFill>
              </a:rPr>
              <a:t>Ustawa o ochronie zdrowia psychicznego” z dnia 19 sierpnia 1994 r. mówiąc o tajemnicy zawodowej osób, których dotyczy </a:t>
            </a:r>
            <a:r>
              <a:rPr lang="pl-PL" sz="2000" dirty="0" smtClean="0">
                <a:solidFill>
                  <a:schemeClr val="tx1"/>
                </a:solidFill>
                <a:cs typeface="Arial" charset="0"/>
              </a:rPr>
              <a:t>zakłada: </a:t>
            </a:r>
          </a:p>
          <a:p>
            <a:pPr algn="just" eaLnBrk="1" hangingPunct="1">
              <a:lnSpc>
                <a:spcPct val="150000"/>
              </a:lnSpc>
            </a:pPr>
            <a:endParaRPr lang="pl-PL" sz="2000" dirty="0" smtClean="0">
              <a:solidFill>
                <a:schemeClr val="tx1"/>
              </a:solidFill>
              <a:cs typeface="Arial" charset="0"/>
            </a:endParaRPr>
          </a:p>
        </p:txBody>
      </p:sp>
      <p:sp>
        <p:nvSpPr>
          <p:cNvPr id="6" name="Rectangle 1"/>
          <p:cNvSpPr>
            <a:spLocks noChangeArrowheads="1"/>
          </p:cNvSpPr>
          <p:nvPr/>
        </p:nvSpPr>
        <p:spPr bwMode="auto">
          <a:xfrm>
            <a:off x="0" y="1571612"/>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1844675"/>
            <a:ext cx="8715436" cy="3768725"/>
          </a:xfrm>
        </p:spPr>
        <p:txBody>
          <a:bodyPr/>
          <a:lstStyle/>
          <a:p>
            <a:pPr algn="l" eaLnBrk="1" hangingPunct="1">
              <a:lnSpc>
                <a:spcPct val="150000"/>
              </a:lnSpc>
            </a:pPr>
            <a:endParaRPr lang="pl-PL" sz="1800" dirty="0" smtClean="0">
              <a:solidFill>
                <a:schemeClr val="tx1"/>
              </a:solidFill>
            </a:endParaRPr>
          </a:p>
          <a:p>
            <a:pPr algn="l" eaLnBrk="1" hangingPunct="1">
              <a:lnSpc>
                <a:spcPct val="150000"/>
              </a:lnSpc>
            </a:pPr>
            <a:r>
              <a:rPr lang="pl-PL" sz="1800" dirty="0" smtClean="0">
                <a:solidFill>
                  <a:schemeClr val="tx1"/>
                </a:solidFill>
              </a:rPr>
              <a:t>,,Od obowiązku zachowania tajemnicy osoba wymieniona w ust. 1 jest zwolniona </a:t>
            </a:r>
            <a:br>
              <a:rPr lang="pl-PL" sz="1800" dirty="0" smtClean="0">
                <a:solidFill>
                  <a:schemeClr val="tx1"/>
                </a:solidFill>
              </a:rPr>
            </a:br>
            <a:r>
              <a:rPr lang="pl-PL" sz="1800" dirty="0" smtClean="0">
                <a:solidFill>
                  <a:schemeClr val="tx1"/>
                </a:solidFill>
              </a:rPr>
              <a:t>w stosunku do:</a:t>
            </a:r>
            <a:br>
              <a:rPr lang="pl-PL" sz="1800" dirty="0" smtClean="0">
                <a:solidFill>
                  <a:schemeClr val="tx1"/>
                </a:solidFill>
              </a:rPr>
            </a:br>
            <a:r>
              <a:rPr lang="pl-PL" sz="1800" dirty="0" smtClean="0">
                <a:solidFill>
                  <a:schemeClr val="tx1"/>
                </a:solidFill>
              </a:rPr>
              <a:t>1) lekarza sprawującego opiekę nad osobą z zaburzeniami psychicznymi,</a:t>
            </a:r>
            <a:br>
              <a:rPr lang="pl-PL" sz="1800" dirty="0" smtClean="0">
                <a:solidFill>
                  <a:schemeClr val="tx1"/>
                </a:solidFill>
              </a:rPr>
            </a:br>
            <a:r>
              <a:rPr lang="pl-PL" sz="1800" dirty="0" smtClean="0">
                <a:solidFill>
                  <a:schemeClr val="tx1"/>
                </a:solidFill>
              </a:rPr>
              <a:t>2) właściwych organów administracji rządowej lub samorządowej co do okoliczności, których ujawnienie jest niezbędne do wykonywania zadań z zakresu pomocy społecznej,</a:t>
            </a:r>
            <a:br>
              <a:rPr lang="pl-PL" sz="1800" dirty="0" smtClean="0">
                <a:solidFill>
                  <a:schemeClr val="tx1"/>
                </a:solidFill>
              </a:rPr>
            </a:br>
            <a:r>
              <a:rPr lang="pl-PL" sz="1800" dirty="0" smtClean="0">
                <a:solidFill>
                  <a:schemeClr val="tx1"/>
                </a:solidFill>
              </a:rPr>
              <a:t>3) osób współuczestniczących w wykonywaniu czynności w ramach pomocy społecznej, w zakresie, w jakim to jest niezbędne.” (</a:t>
            </a:r>
            <a:r>
              <a:rPr lang="pl-PL" sz="1800" dirty="0" err="1" smtClean="0">
                <a:solidFill>
                  <a:schemeClr val="tx1"/>
                </a:solidFill>
              </a:rPr>
              <a:t>UoOZP</a:t>
            </a:r>
            <a:r>
              <a:rPr lang="pl-PL" sz="1800" dirty="0" smtClean="0">
                <a:solidFill>
                  <a:schemeClr val="tx1"/>
                </a:solidFill>
              </a:rPr>
              <a:t> Art.50.ust.2).</a:t>
            </a:r>
            <a:endParaRPr lang="pl-PL" sz="1800" dirty="0" smtClean="0">
              <a:solidFill>
                <a:schemeClr val="tx1"/>
              </a:solidFill>
              <a:cs typeface="Arial" charset="0"/>
            </a:endParaRP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2348880"/>
            <a:ext cx="8715436" cy="3264520"/>
          </a:xfrm>
        </p:spPr>
        <p:txBody>
          <a:bodyPr/>
          <a:lstStyle/>
          <a:p>
            <a:pPr algn="just">
              <a:lnSpc>
                <a:spcPct val="150000"/>
              </a:lnSpc>
            </a:pPr>
            <a:r>
              <a:rPr lang="pl-PL" sz="2000" dirty="0" smtClean="0">
                <a:solidFill>
                  <a:schemeClr val="tx1"/>
                </a:solidFill>
              </a:rPr>
              <a:t>O konieczności współdziałania instytucji opieki zdrowotnej i społecznej mówi również ,,Zarządzenie Nr79/2013/DSOZ Prezesa Narodowego Funduszu Zdrowia </a:t>
            </a:r>
            <a:br>
              <a:rPr lang="pl-PL" sz="2000" dirty="0" smtClean="0">
                <a:solidFill>
                  <a:schemeClr val="tx1"/>
                </a:solidFill>
              </a:rPr>
            </a:br>
            <a:r>
              <a:rPr lang="pl-PL" sz="2000" dirty="0" smtClean="0">
                <a:solidFill>
                  <a:schemeClr val="tx1"/>
                </a:solidFill>
              </a:rPr>
              <a:t>z dnia 13 grudnia 2013 r. w sprawie określenia warunków zawierania i realizacji umów w rodzaju opieka psychiatryczna i leczenie uzależnień. Rozdział 7,</a:t>
            </a:r>
            <a:r>
              <a:rPr lang="pl-PL" sz="2000" b="1" dirty="0" smtClean="0">
                <a:solidFill>
                  <a:schemeClr val="tx1"/>
                </a:solidFill>
              </a:rPr>
              <a:t> </a:t>
            </a:r>
            <a:r>
              <a:rPr lang="pl-PL" sz="2000" dirty="0" smtClean="0">
                <a:solidFill>
                  <a:schemeClr val="tx1"/>
                </a:solidFill>
              </a:rPr>
              <a:t>§</a:t>
            </a:r>
            <a:r>
              <a:rPr lang="pl-PL" sz="2000" b="1" dirty="0" smtClean="0">
                <a:solidFill>
                  <a:schemeClr val="tx1"/>
                </a:solidFill>
              </a:rPr>
              <a:t> </a:t>
            </a:r>
            <a:r>
              <a:rPr lang="pl-PL" sz="2000" dirty="0" smtClean="0">
                <a:solidFill>
                  <a:schemeClr val="tx1"/>
                </a:solidFill>
              </a:rPr>
              <a:t>17</a:t>
            </a:r>
            <a:r>
              <a:rPr lang="pl-PL" sz="2000" b="1" dirty="0" smtClean="0">
                <a:solidFill>
                  <a:schemeClr val="tx1"/>
                </a:solidFill>
              </a:rPr>
              <a:t> </a:t>
            </a:r>
            <a:r>
              <a:rPr lang="pl-PL" sz="2000" dirty="0" smtClean="0">
                <a:solidFill>
                  <a:schemeClr val="tx1"/>
                </a:solidFill>
              </a:rPr>
              <a:t>- Świadczenia opieki psychiatrycznej i leczenia uzależnień w warunkach ambulatoryjnych”.</a:t>
            </a:r>
          </a:p>
          <a:p>
            <a:pPr algn="l" eaLnBrk="1" hangingPunct="1">
              <a:lnSpc>
                <a:spcPct val="150000"/>
              </a:lnSpc>
            </a:pPr>
            <a:endParaRPr lang="pl-PL" sz="1800" dirty="0" smtClean="0">
              <a:solidFill>
                <a:schemeClr val="tx1"/>
              </a:solidFill>
              <a:cs typeface="Arial" charset="0"/>
            </a:endParaRP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2132856"/>
            <a:ext cx="8715436" cy="3816424"/>
          </a:xfrm>
        </p:spPr>
        <p:txBody>
          <a:bodyPr/>
          <a:lstStyle/>
          <a:p>
            <a:pPr algn="just">
              <a:lnSpc>
                <a:spcPct val="150000"/>
              </a:lnSpc>
            </a:pPr>
            <a:r>
              <a:rPr lang="pl-PL" sz="1800" dirty="0" smtClean="0">
                <a:solidFill>
                  <a:schemeClr val="tx1"/>
                </a:solidFill>
              </a:rPr>
              <a:t>,,1</a:t>
            </a:r>
            <a:r>
              <a:rPr lang="pl-PL" sz="1800" b="1" dirty="0" smtClean="0">
                <a:solidFill>
                  <a:schemeClr val="tx1"/>
                </a:solidFill>
              </a:rPr>
              <a:t>. </a:t>
            </a:r>
            <a:r>
              <a:rPr lang="pl-PL" sz="1800" dirty="0" smtClean="0">
                <a:solidFill>
                  <a:schemeClr val="tx1"/>
                </a:solidFill>
              </a:rPr>
              <a:t>W przypadkach uzasadnionych klinicznie, świadczeniodawca obowiązany jest do udzielania (w ramach wizyty domowej) świadczeń w miejscu zamieszkania świadczeniobiorcy.</a:t>
            </a:r>
          </a:p>
          <a:p>
            <a:pPr algn="just">
              <a:lnSpc>
                <a:spcPct val="150000"/>
              </a:lnSpc>
            </a:pPr>
            <a:r>
              <a:rPr lang="pl-PL" sz="1800" dirty="0" smtClean="0">
                <a:solidFill>
                  <a:schemeClr val="tx1"/>
                </a:solidFill>
              </a:rPr>
              <a:t>2. </a:t>
            </a:r>
            <a:r>
              <a:rPr lang="pl-PL" sz="1800" u="sng" dirty="0" smtClean="0">
                <a:solidFill>
                  <a:schemeClr val="tx1"/>
                </a:solidFill>
              </a:rPr>
              <a:t>W celu odzyskania i wzmocnienia zdolności do funkcjonowania świadczeniobiorcy w społeczeństwie świadczeniodawca obowiązany jest do współpracy z ośrodkiem pomocy społecznej.</a:t>
            </a:r>
          </a:p>
          <a:p>
            <a:pPr algn="just">
              <a:lnSpc>
                <a:spcPct val="150000"/>
              </a:lnSpc>
            </a:pPr>
            <a:r>
              <a:rPr lang="pl-PL" sz="1800" dirty="0" smtClean="0">
                <a:solidFill>
                  <a:schemeClr val="tx1"/>
                </a:solidFill>
              </a:rPr>
              <a:t>3. Świadczenia, o których mowa w § 16, udzielane są: </a:t>
            </a:r>
          </a:p>
          <a:p>
            <a:pPr algn="just">
              <a:lnSpc>
                <a:spcPct val="150000"/>
              </a:lnSpc>
            </a:pPr>
            <a:r>
              <a:rPr lang="pl-PL" sz="1800" dirty="0" smtClean="0">
                <a:solidFill>
                  <a:schemeClr val="tx1"/>
                </a:solidFill>
              </a:rPr>
              <a:t>1) w poradniach;</a:t>
            </a:r>
          </a:p>
          <a:p>
            <a:pPr algn="just">
              <a:lnSpc>
                <a:spcPct val="150000"/>
              </a:lnSpc>
            </a:pPr>
            <a:r>
              <a:rPr lang="pl-PL" sz="1800" dirty="0" smtClean="0">
                <a:solidFill>
                  <a:schemeClr val="tx1"/>
                </a:solidFill>
              </a:rPr>
              <a:t>2) przez zespoły leczenia środowiskowego/ domowego”.</a:t>
            </a:r>
          </a:p>
          <a:p>
            <a:pPr algn="l" eaLnBrk="1" hangingPunct="1">
              <a:lnSpc>
                <a:spcPct val="150000"/>
              </a:lnSpc>
            </a:pPr>
            <a:endParaRPr lang="pl-PL" sz="1800" dirty="0" smtClean="0">
              <a:solidFill>
                <a:schemeClr val="tx1"/>
              </a:solidFill>
              <a:cs typeface="Arial" charset="0"/>
            </a:endParaRP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1844675"/>
            <a:ext cx="8643998" cy="3768725"/>
          </a:xfrm>
        </p:spPr>
        <p:txBody>
          <a:bodyPr/>
          <a:lstStyle/>
          <a:p>
            <a:pPr algn="just" eaLnBrk="1" hangingPunct="1">
              <a:lnSpc>
                <a:spcPct val="150000"/>
              </a:lnSpc>
            </a:pPr>
            <a:endParaRPr lang="pl-PL" sz="2000" dirty="0" smtClean="0">
              <a:solidFill>
                <a:schemeClr val="tx1"/>
              </a:solidFill>
              <a:cs typeface="Arial" charset="0"/>
            </a:endParaRPr>
          </a:p>
          <a:p>
            <a:pPr algn="just" eaLnBrk="1" hangingPunct="1">
              <a:lnSpc>
                <a:spcPct val="150000"/>
              </a:lnSpc>
            </a:pPr>
            <a:r>
              <a:rPr lang="pl-PL" sz="2000" dirty="0" smtClean="0">
                <a:solidFill>
                  <a:schemeClr val="tx1"/>
                </a:solidFill>
                <a:cs typeface="Arial" charset="0"/>
              </a:rPr>
              <a:t>Współdziałanie pracowników ZLŚ z jednostkami MOPS lub GOPS odbywa się najczęściej poprzez kontakt z kierownikami tych placówek, pracownikami socjalnymi, osobami świadczącymi specjalistyczne usługi lub usługi opiekuńcze. Komunikacja taka następuje najczęściej telefonicznie lub poprzez osobiste spotkanie w trakcie wizyty domowej u chorego bądź też w siedzibie jednej ze współpracujących z sobą instytucji. Zostaje to odnotowane w dokumentacji medycznej osoby objętej opieka ZLŚ.</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1844675"/>
            <a:ext cx="8643998" cy="3768725"/>
          </a:xfrm>
        </p:spPr>
        <p:txBody>
          <a:bodyPr/>
          <a:lstStyle/>
          <a:p>
            <a:pPr algn="just" eaLnBrk="1" hangingPunct="1">
              <a:lnSpc>
                <a:spcPct val="150000"/>
              </a:lnSpc>
            </a:pPr>
            <a:endParaRPr lang="pl-PL" sz="2000" dirty="0" smtClean="0">
              <a:solidFill>
                <a:schemeClr val="tx1"/>
              </a:solidFill>
              <a:cs typeface="Arial" charset="0"/>
            </a:endParaRPr>
          </a:p>
          <a:p>
            <a:pPr algn="just" eaLnBrk="1" hangingPunct="1">
              <a:lnSpc>
                <a:spcPct val="150000"/>
              </a:lnSpc>
            </a:pPr>
            <a:r>
              <a:rPr lang="pl-PL" sz="2000" dirty="0" smtClean="0">
                <a:solidFill>
                  <a:schemeClr val="tx1"/>
                </a:solidFill>
                <a:cs typeface="Arial" charset="0"/>
              </a:rPr>
              <a:t>Nasza wspólna komunikacja skutkuje lepszą koordynacją działań na rzecz chorego. Pomagamy uzyskać orzeczenie o niepełnosprawności bądź skierowanie na Warsztaty Terapii Zajęciowej, do Domu Pomocy Społecznej lub Środowiskowego Domu Samopomocy. Dzięki kontaktowi telefonicznemu pracownicy opieki społecznej są w stanie powiadomić nas o pogorszeniu stanu zdrowia pacjenta </a:t>
            </a:r>
            <a:br>
              <a:rPr lang="pl-PL" sz="2000" dirty="0" smtClean="0">
                <a:solidFill>
                  <a:schemeClr val="tx1"/>
                </a:solidFill>
                <a:cs typeface="Arial" charset="0"/>
              </a:rPr>
            </a:br>
            <a:r>
              <a:rPr lang="pl-PL" sz="2000" dirty="0" smtClean="0">
                <a:solidFill>
                  <a:schemeClr val="tx1"/>
                </a:solidFill>
                <a:cs typeface="Arial" charset="0"/>
              </a:rPr>
              <a:t>i wówczas możliwe jest zorganizowanie wizyty domowej w jak najszybszym terminie. Ma to na celu zapobiec zaostrzeniu się choroby.</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1844675"/>
            <a:ext cx="8643998" cy="3768725"/>
          </a:xfrm>
        </p:spPr>
        <p:txBody>
          <a:bodyPr/>
          <a:lstStyle/>
          <a:p>
            <a:pPr algn="just" eaLnBrk="1" hangingPunct="1">
              <a:lnSpc>
                <a:spcPct val="150000"/>
              </a:lnSpc>
            </a:pPr>
            <a:endParaRPr lang="pl-PL" sz="2000" dirty="0" smtClean="0">
              <a:solidFill>
                <a:schemeClr val="tx1"/>
              </a:solidFill>
              <a:cs typeface="Arial" charset="0"/>
            </a:endParaRPr>
          </a:p>
          <a:p>
            <a:pPr algn="just" eaLnBrk="1" hangingPunct="1">
              <a:lnSpc>
                <a:spcPct val="150000"/>
              </a:lnSpc>
            </a:pPr>
            <a:r>
              <a:rPr lang="pl-PL" sz="2000" dirty="0" smtClean="0">
                <a:solidFill>
                  <a:schemeClr val="tx1"/>
                </a:solidFill>
                <a:cs typeface="Arial" charset="0"/>
              </a:rPr>
              <a:t>Obszary problemowe dotyczące funkcjonowania ZLŚ:</a:t>
            </a:r>
          </a:p>
          <a:p>
            <a:pPr algn="just" eaLnBrk="1" hangingPunct="1">
              <a:lnSpc>
                <a:spcPct val="150000"/>
              </a:lnSpc>
              <a:buFont typeface="Arial" pitchFamily="34" charset="0"/>
              <a:buChar char="•"/>
            </a:pPr>
            <a:r>
              <a:rPr lang="pl-PL" sz="2000" dirty="0" smtClean="0">
                <a:solidFill>
                  <a:schemeClr val="tx1"/>
                </a:solidFill>
                <a:cs typeface="Arial" charset="0"/>
              </a:rPr>
              <a:t> duże zapotrzebowanie na opiekę środowiskową – wskazane jest więc powiększenie  kontraktu z NFZ i zwiększenie kadry  Zespołu;</a:t>
            </a:r>
          </a:p>
          <a:p>
            <a:pPr algn="just" eaLnBrk="1" hangingPunct="1">
              <a:lnSpc>
                <a:spcPct val="150000"/>
              </a:lnSpc>
              <a:buFont typeface="Arial" pitchFamily="34" charset="0"/>
              <a:buChar char="•"/>
            </a:pPr>
            <a:r>
              <a:rPr lang="pl-PL" sz="2000" dirty="0" smtClean="0">
                <a:solidFill>
                  <a:schemeClr val="tx1"/>
                </a:solidFill>
                <a:cs typeface="Arial" charset="0"/>
              </a:rPr>
              <a:t> to rodzaj opieki długoterminowej, wymagającej częstych kontaktów </a:t>
            </a:r>
            <a:br>
              <a:rPr lang="pl-PL" sz="2000" dirty="0" smtClean="0">
                <a:solidFill>
                  <a:schemeClr val="tx1"/>
                </a:solidFill>
                <a:cs typeface="Arial" charset="0"/>
              </a:rPr>
            </a:br>
            <a:r>
              <a:rPr lang="pl-PL" sz="2000" dirty="0" smtClean="0">
                <a:solidFill>
                  <a:schemeClr val="tx1"/>
                </a:solidFill>
                <a:cs typeface="Arial" charset="0"/>
              </a:rPr>
              <a:t>z podopiecznymi i szybkich reakcji w sytuacji kryzysu – w związku z powyższym następuje mała rotacja pacjentów (największa w grupie osób starszych), pojawiają się więc trudności w przyjmowaniu nowych osób (brak wolnych miejsc);</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282" y="2500306"/>
            <a:ext cx="8643998" cy="2811463"/>
          </a:xfrm>
        </p:spPr>
        <p:txBody>
          <a:bodyPr rtlCol="0">
            <a:noAutofit/>
          </a:bodyPr>
          <a:lstStyle/>
          <a:p>
            <a:pPr algn="just" eaLnBrk="1" fontAlgn="auto" hangingPunct="1">
              <a:lnSpc>
                <a:spcPct val="150000"/>
              </a:lnSpc>
              <a:spcAft>
                <a:spcPts val="0"/>
              </a:spcAft>
              <a:defRPr/>
            </a:pPr>
            <a:r>
              <a:rPr lang="pl-PL" sz="2400" dirty="0" smtClean="0">
                <a:latin typeface="Arial" charset="0"/>
                <a:cs typeface="Arial" charset="0"/>
              </a:rPr>
              <a:t/>
            </a:r>
            <a:br>
              <a:rPr lang="pl-PL" sz="2400" dirty="0" smtClean="0">
                <a:latin typeface="Arial" charset="0"/>
                <a:cs typeface="Arial" charset="0"/>
              </a:rPr>
            </a:br>
            <a:r>
              <a:rPr lang="pl-PL" sz="2400" dirty="0" smtClean="0">
                <a:latin typeface="+mn-lt"/>
                <a:cs typeface="Arial" charset="0"/>
              </a:rPr>
              <a:t>Od lutego 2012 roku w Wojewódzkim Szpitalu Specjalistycznym im. Fryderyka Chopina w Rzeszowie przy </a:t>
            </a:r>
            <a:r>
              <a:rPr lang="pl-PL" sz="2400" b="1" dirty="0" smtClean="0">
                <a:latin typeface="+mn-lt"/>
                <a:cs typeface="Arial" charset="0"/>
              </a:rPr>
              <a:t>Oddziale Dziennym Psychiatrycznym</a:t>
            </a:r>
            <a:r>
              <a:rPr lang="pl-PL" sz="2400" dirty="0" smtClean="0">
                <a:latin typeface="+mn-lt"/>
                <a:cs typeface="Arial" charset="0"/>
              </a:rPr>
              <a:t> oraz </a:t>
            </a:r>
            <a:r>
              <a:rPr lang="pl-PL" sz="2400" b="1" dirty="0" smtClean="0">
                <a:latin typeface="+mn-lt"/>
                <a:cs typeface="Arial" charset="0"/>
              </a:rPr>
              <a:t>Poradni Leczenia i Rehabilitacji Zaburzeń Psychicznych</a:t>
            </a:r>
            <a:r>
              <a:rPr lang="pl-PL" sz="2400" dirty="0" smtClean="0">
                <a:latin typeface="+mn-lt"/>
                <a:cs typeface="Arial" charset="0"/>
              </a:rPr>
              <a:t> działa </a:t>
            </a:r>
            <a:r>
              <a:rPr lang="pl-PL" sz="2400" b="1" dirty="0" smtClean="0">
                <a:latin typeface="+mn-lt"/>
                <a:cs typeface="Arial" charset="0"/>
              </a:rPr>
              <a:t>Zespół Leczenia Środowiskowego</a:t>
            </a:r>
            <a:r>
              <a:rPr lang="pl-PL" sz="2400" dirty="0" smtClean="0">
                <a:latin typeface="+mn-lt"/>
                <a:cs typeface="Arial" charset="0"/>
              </a:rPr>
              <a:t>. </a:t>
            </a:r>
            <a:r>
              <a:rPr lang="pl-PL" sz="2400" dirty="0" smtClean="0">
                <a:latin typeface="Arial" pitchFamily="34" charset="0"/>
                <a:cs typeface="Arial" pitchFamily="34" charset="0"/>
              </a:rPr>
              <a:t/>
            </a:r>
            <a:br>
              <a:rPr lang="pl-PL" sz="2400" dirty="0" smtClean="0">
                <a:latin typeface="Arial" pitchFamily="34" charset="0"/>
                <a:cs typeface="Arial" pitchFamily="34" charset="0"/>
              </a:rPr>
            </a:br>
            <a:r>
              <a:rPr lang="pl-PL" sz="2400" dirty="0" smtClean="0">
                <a:latin typeface="Arial" pitchFamily="34" charset="0"/>
                <a:cs typeface="Arial" pitchFamily="34" charset="0"/>
              </a:rPr>
              <a:t/>
            </a:r>
            <a:br>
              <a:rPr lang="pl-PL" sz="2400" dirty="0" smtClean="0">
                <a:latin typeface="Arial" pitchFamily="34" charset="0"/>
                <a:cs typeface="Arial" pitchFamily="34" charset="0"/>
              </a:rPr>
            </a:br>
            <a:r>
              <a:rPr lang="pl-PL" sz="2400" dirty="0" smtClean="0">
                <a:latin typeface="Arial" pitchFamily="34" charset="0"/>
                <a:cs typeface="Arial" pitchFamily="34" charset="0"/>
              </a:rPr>
              <a:t/>
            </a:r>
            <a:br>
              <a:rPr lang="pl-PL" sz="2400" dirty="0" smtClean="0">
                <a:latin typeface="Arial" pitchFamily="34" charset="0"/>
                <a:cs typeface="Arial" pitchFamily="34" charset="0"/>
              </a:rPr>
            </a:br>
            <a:r>
              <a:rPr lang="pl-PL" sz="2400" dirty="0" smtClean="0"/>
              <a:t/>
            </a:r>
            <a:br>
              <a:rPr lang="pl-PL" sz="2400" dirty="0" smtClean="0"/>
            </a:br>
            <a:endParaRPr lang="pl-PL" sz="2400" dirty="0" smtClean="0">
              <a:latin typeface="Arial" pitchFamily="34" charset="0"/>
              <a:cs typeface="Arial" pitchFamily="34" charset="0"/>
            </a:endParaRPr>
          </a:p>
        </p:txBody>
      </p:sp>
      <p:sp>
        <p:nvSpPr>
          <p:cNvPr id="3" name="Podtytuł 2"/>
          <p:cNvSpPr>
            <a:spLocks noGrp="1"/>
          </p:cNvSpPr>
          <p:nvPr>
            <p:ph type="subTitle" idx="1"/>
          </p:nvPr>
        </p:nvSpPr>
        <p:spPr>
          <a:xfrm>
            <a:off x="827088" y="3860800"/>
            <a:ext cx="6400800" cy="1752600"/>
          </a:xfrm>
        </p:spPr>
        <p:txBody>
          <a:bodyPr rtlCol="0">
            <a:normAutofit/>
          </a:bodyPr>
          <a:lstStyle/>
          <a:p>
            <a:pPr eaLnBrk="1" fontAlgn="auto" hangingPunct="1">
              <a:spcAft>
                <a:spcPts val="0"/>
              </a:spcAft>
              <a:buFont typeface="Arial" pitchFamily="34" charset="0"/>
              <a:buNone/>
              <a:defRPr/>
            </a:pPr>
            <a:r>
              <a:rPr lang="pl-PL" dirty="0" smtClean="0"/>
              <a:t>  </a:t>
            </a:r>
          </a:p>
        </p:txBody>
      </p:sp>
      <p:sp>
        <p:nvSpPr>
          <p:cNvPr id="4100"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6"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9459" name="Podtytuł 2"/>
          <p:cNvSpPr>
            <a:spLocks noGrp="1"/>
          </p:cNvSpPr>
          <p:nvPr>
            <p:ph type="subTitle" idx="1"/>
          </p:nvPr>
        </p:nvSpPr>
        <p:spPr>
          <a:xfrm>
            <a:off x="214282" y="1844675"/>
            <a:ext cx="8643998" cy="3768725"/>
          </a:xfrm>
        </p:spPr>
        <p:txBody>
          <a:bodyPr/>
          <a:lstStyle/>
          <a:p>
            <a:pPr algn="just" eaLnBrk="1" hangingPunct="1">
              <a:lnSpc>
                <a:spcPct val="150000"/>
              </a:lnSpc>
              <a:buFont typeface="Arial" pitchFamily="34" charset="0"/>
              <a:buChar char="•"/>
            </a:pPr>
            <a:endParaRPr lang="pl-PL" sz="2000" dirty="0" smtClean="0">
              <a:solidFill>
                <a:schemeClr val="tx1"/>
              </a:solidFill>
              <a:cs typeface="Arial" charset="0"/>
            </a:endParaRPr>
          </a:p>
          <a:p>
            <a:pPr algn="just" eaLnBrk="1" hangingPunct="1">
              <a:lnSpc>
                <a:spcPct val="150000"/>
              </a:lnSpc>
              <a:buFont typeface="Arial" pitchFamily="34" charset="0"/>
              <a:buChar char="•"/>
            </a:pPr>
            <a:r>
              <a:rPr lang="pl-PL" sz="2000" dirty="0" smtClean="0">
                <a:solidFill>
                  <a:schemeClr val="tx1"/>
                </a:solidFill>
                <a:cs typeface="Arial" charset="0"/>
              </a:rPr>
              <a:t> nie ma  możliwości zrealizowania pierwszej wizyty w środowisku pacjenta bez jego zgody - w niektórych przypadkach taka wizyta (zwłaszcza pośród podopiecznych MOPS i GOPS) mogłaby polegać na próbie nawiązania kontaktu terapeutycznego z chorym i zachęceniu go do skorzystania z naszej oferty leczenia.</a:t>
            </a: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133600"/>
            <a:ext cx="7772400" cy="2809875"/>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4339" name="Podtytuł 2"/>
          <p:cNvSpPr>
            <a:spLocks noGrp="1"/>
          </p:cNvSpPr>
          <p:nvPr>
            <p:ph type="subTitle" idx="1"/>
          </p:nvPr>
        </p:nvSpPr>
        <p:spPr>
          <a:xfrm>
            <a:off x="214282" y="1643050"/>
            <a:ext cx="8715436" cy="3768725"/>
          </a:xfrm>
        </p:spPr>
        <p:txBody>
          <a:bodyPr/>
          <a:lstStyle/>
          <a:p>
            <a:pPr algn="just" eaLnBrk="1" hangingPunct="1">
              <a:lnSpc>
                <a:spcPct val="150000"/>
              </a:lnSpc>
              <a:defRPr/>
            </a:pPr>
            <a:r>
              <a:rPr lang="pl-PL" sz="2000" b="1" dirty="0" smtClean="0">
                <a:solidFill>
                  <a:schemeClr val="tx1"/>
                </a:solidFill>
                <a:cs typeface="Arial" charset="0"/>
              </a:rPr>
              <a:t>Kontakt:</a:t>
            </a:r>
          </a:p>
          <a:p>
            <a:pPr algn="just" eaLnBrk="1" hangingPunct="1">
              <a:lnSpc>
                <a:spcPct val="150000"/>
              </a:lnSpc>
              <a:defRPr/>
            </a:pPr>
            <a:r>
              <a:rPr lang="pl-PL" sz="2000" dirty="0" smtClean="0">
                <a:solidFill>
                  <a:schemeClr val="tx1"/>
                </a:solidFill>
                <a:cs typeface="Arial" charset="0"/>
              </a:rPr>
              <a:t>Zespół Leczenia Środowiskowego</a:t>
            </a:r>
          </a:p>
          <a:p>
            <a:pPr algn="just" eaLnBrk="1" hangingPunct="1">
              <a:lnSpc>
                <a:spcPct val="150000"/>
              </a:lnSpc>
              <a:defRPr/>
            </a:pPr>
            <a:r>
              <a:rPr lang="pl-PL" sz="2000" dirty="0" smtClean="0">
                <a:solidFill>
                  <a:schemeClr val="tx1"/>
                </a:solidFill>
                <a:cs typeface="Arial" charset="0"/>
              </a:rPr>
              <a:t>WSS im. F. Chopina </a:t>
            </a:r>
          </a:p>
          <a:p>
            <a:pPr algn="just" eaLnBrk="1" hangingPunct="1">
              <a:lnSpc>
                <a:spcPct val="150000"/>
              </a:lnSpc>
              <a:defRPr/>
            </a:pPr>
            <a:r>
              <a:rPr lang="pl-PL" sz="2000" dirty="0" smtClean="0">
                <a:solidFill>
                  <a:schemeClr val="tx1"/>
                </a:solidFill>
                <a:cs typeface="Arial" charset="0"/>
              </a:rPr>
              <a:t>ul. Szopena 15</a:t>
            </a:r>
          </a:p>
          <a:p>
            <a:pPr algn="just" eaLnBrk="1" hangingPunct="1">
              <a:lnSpc>
                <a:spcPct val="150000"/>
              </a:lnSpc>
              <a:defRPr/>
            </a:pPr>
            <a:r>
              <a:rPr lang="pl-PL" sz="2000" dirty="0" smtClean="0">
                <a:solidFill>
                  <a:schemeClr val="tx1"/>
                </a:solidFill>
                <a:cs typeface="Arial" charset="0"/>
              </a:rPr>
              <a:t>35-055 Rzeszów</a:t>
            </a:r>
          </a:p>
          <a:p>
            <a:pPr algn="just">
              <a:defRPr/>
            </a:pPr>
            <a:r>
              <a:rPr lang="pl-PL" sz="2000" dirty="0" smtClean="0">
                <a:cs typeface="Times New Roman" pitchFamily="18" charset="0"/>
              </a:rPr>
              <a:t> </a:t>
            </a:r>
            <a:r>
              <a:rPr lang="pl-PL" sz="2000" dirty="0" smtClean="0">
                <a:solidFill>
                  <a:schemeClr val="tx1"/>
                </a:solidFill>
                <a:cs typeface="Times New Roman" pitchFamily="18" charset="0"/>
              </a:rPr>
              <a:t>e-mail: </a:t>
            </a:r>
            <a:r>
              <a:rPr lang="pl-PL" sz="2000" dirty="0" err="1" smtClean="0">
                <a:cs typeface="Times New Roman" pitchFamily="18" charset="0"/>
                <a:hlinkClick r:id="rId2"/>
              </a:rPr>
              <a:t>dp@szpital.rzeszow.pl</a:t>
            </a:r>
            <a:r>
              <a:rPr lang="pl-PL" sz="2000" dirty="0" smtClean="0"/>
              <a:t>, </a:t>
            </a:r>
            <a:r>
              <a:rPr lang="pl-PL" sz="2000" dirty="0" smtClean="0">
                <a:cs typeface="Times New Roman" pitchFamily="18" charset="0"/>
              </a:rPr>
              <a:t>  </a:t>
            </a:r>
            <a:r>
              <a:rPr lang="de-LI" sz="2000" dirty="0" smtClean="0">
                <a:cs typeface="Times New Roman" pitchFamily="18" charset="0"/>
                <a:hlinkClick r:id="rId3"/>
              </a:rPr>
              <a:t>www.psychiatria-rzeszow.pl</a:t>
            </a:r>
            <a:endParaRPr lang="pl-PL" sz="2000" dirty="0" smtClean="0">
              <a:solidFill>
                <a:schemeClr val="tx1"/>
              </a:solidFill>
              <a:cs typeface="Arial" charset="0"/>
            </a:endParaRPr>
          </a:p>
          <a:p>
            <a:pPr algn="just" eaLnBrk="1" hangingPunct="1">
              <a:lnSpc>
                <a:spcPct val="150000"/>
              </a:lnSpc>
              <a:defRPr/>
            </a:pPr>
            <a:r>
              <a:rPr lang="pl-PL" sz="2000" dirty="0" smtClean="0">
                <a:solidFill>
                  <a:schemeClr val="tx1"/>
                </a:solidFill>
                <a:cs typeface="Arial" charset="0"/>
              </a:rPr>
              <a:t>Komórkowy telefon kontaktowy:</a:t>
            </a:r>
          </a:p>
          <a:p>
            <a:pPr algn="just" eaLnBrk="1" hangingPunct="1">
              <a:lnSpc>
                <a:spcPct val="150000"/>
              </a:lnSpc>
              <a:defRPr/>
            </a:pPr>
            <a:r>
              <a:rPr lang="pl-PL" sz="2000" b="1" dirty="0" smtClean="0">
                <a:solidFill>
                  <a:schemeClr val="tx1"/>
                </a:solidFill>
                <a:cs typeface="Arial" charset="0"/>
              </a:rPr>
              <a:t>797 327 742</a:t>
            </a:r>
          </a:p>
          <a:p>
            <a:pPr algn="just" eaLnBrk="1" hangingPunct="1">
              <a:lnSpc>
                <a:spcPct val="150000"/>
              </a:lnSpc>
              <a:defRPr/>
            </a:pPr>
            <a:r>
              <a:rPr lang="pl-PL" sz="2000" dirty="0" smtClean="0">
                <a:solidFill>
                  <a:schemeClr val="tx1"/>
                </a:solidFill>
                <a:cs typeface="Arial" charset="0"/>
              </a:rPr>
              <a:t>Telefon stacjonarny (sekretariat, rejestracja):</a:t>
            </a:r>
          </a:p>
          <a:p>
            <a:pPr algn="just" eaLnBrk="1" hangingPunct="1">
              <a:lnSpc>
                <a:spcPct val="150000"/>
              </a:lnSpc>
              <a:defRPr/>
            </a:pPr>
            <a:r>
              <a:rPr lang="pl-PL" sz="2000" b="1" dirty="0" smtClean="0">
                <a:solidFill>
                  <a:schemeClr val="tx1"/>
                </a:solidFill>
                <a:cs typeface="Arial" charset="0"/>
              </a:rPr>
              <a:t>(17) 86 66 290</a:t>
            </a:r>
          </a:p>
        </p:txBody>
      </p:sp>
      <p:pic>
        <p:nvPicPr>
          <p:cNvPr id="20485" name="Obraz 8"/>
          <p:cNvPicPr>
            <a:picLocks noChangeAspect="1" noChangeArrowheads="1"/>
          </p:cNvPicPr>
          <p:nvPr/>
        </p:nvPicPr>
        <p:blipFill>
          <a:blip r:embed="rId4" cstate="print"/>
          <a:srcRect/>
          <a:stretch>
            <a:fillRect/>
          </a:stretch>
        </p:blipFill>
        <p:spPr bwMode="auto">
          <a:xfrm>
            <a:off x="3500430" y="428604"/>
            <a:ext cx="1859851" cy="714380"/>
          </a:xfrm>
          <a:prstGeom prst="rect">
            <a:avLst/>
          </a:prstGeom>
          <a:noFill/>
          <a:ln w="9525">
            <a:noFill/>
            <a:miter lim="800000"/>
            <a:headEnd/>
            <a:tailEnd/>
          </a:ln>
        </p:spPr>
      </p:pic>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282" y="2143116"/>
            <a:ext cx="8715436" cy="2811463"/>
          </a:xfrm>
        </p:spPr>
        <p:txBody>
          <a:bodyPr rtlCol="0">
            <a:noAutofit/>
          </a:bodyPr>
          <a:lstStyle/>
          <a:p>
            <a:pPr algn="l" eaLnBrk="1" fontAlgn="auto" hangingPunct="1">
              <a:lnSpc>
                <a:spcPct val="150000"/>
              </a:lnSpc>
              <a:spcAft>
                <a:spcPts val="0"/>
              </a:spcAft>
              <a:defRPr/>
            </a:pPr>
            <a:r>
              <a:rPr lang="pl-PL" sz="2000" dirty="0" smtClean="0">
                <a:latin typeface="Arial" pitchFamily="34" charset="0"/>
                <a:cs typeface="Arial" pitchFamily="34" charset="0"/>
              </a:rPr>
              <a:t/>
            </a:r>
            <a:br>
              <a:rPr lang="pl-PL" sz="2000" dirty="0" smtClean="0">
                <a:latin typeface="Arial" pitchFamily="34" charset="0"/>
                <a:cs typeface="Arial" pitchFamily="34" charset="0"/>
              </a:rPr>
            </a:br>
            <a:r>
              <a:rPr lang="pl-PL" sz="2000" dirty="0" smtClean="0">
                <a:latin typeface="Arial" pitchFamily="34" charset="0"/>
                <a:cs typeface="Arial" pitchFamily="34" charset="0"/>
              </a:rPr>
              <a:t/>
            </a:r>
            <a:br>
              <a:rPr lang="pl-PL" sz="2000" dirty="0" smtClean="0">
                <a:latin typeface="Arial" pitchFamily="34" charset="0"/>
                <a:cs typeface="Arial" pitchFamily="34" charset="0"/>
              </a:rPr>
            </a:br>
            <a:r>
              <a:rPr lang="pl-PL" sz="2000" dirty="0" smtClean="0">
                <a:latin typeface="Arial" pitchFamily="34" charset="0"/>
                <a:cs typeface="Arial" pitchFamily="34" charset="0"/>
              </a:rPr>
              <a:t/>
            </a:r>
            <a:br>
              <a:rPr lang="pl-PL" sz="2000" dirty="0" smtClean="0">
                <a:latin typeface="Arial" pitchFamily="34" charset="0"/>
                <a:cs typeface="Arial" pitchFamily="34" charset="0"/>
              </a:rPr>
            </a:br>
            <a:r>
              <a:rPr lang="pl-PL" sz="2000" dirty="0" smtClean="0">
                <a:latin typeface="+mn-lt"/>
                <a:cs typeface="Arial" pitchFamily="34" charset="0"/>
              </a:rPr>
              <a:t>Zapewnia świadczenia zdrowotne w środowisku społecznym pacjentom, którzy:</a:t>
            </a:r>
            <a:br>
              <a:rPr lang="pl-PL" sz="2000" dirty="0" smtClean="0">
                <a:latin typeface="+mn-lt"/>
                <a:cs typeface="Arial" pitchFamily="34" charset="0"/>
              </a:rPr>
            </a:br>
            <a:r>
              <a:rPr lang="pl-PL" sz="2000" dirty="0" smtClean="0">
                <a:latin typeface="+mn-lt"/>
                <a:cs typeface="Arial" pitchFamily="34" charset="0"/>
              </a:rPr>
              <a:t>- zakończyli leczenie w oddziale całodobowym lub dziennym i wymagają</a:t>
            </a:r>
            <a:br>
              <a:rPr lang="pl-PL" sz="2000" dirty="0" smtClean="0">
                <a:latin typeface="+mn-lt"/>
                <a:cs typeface="Arial" pitchFamily="34" charset="0"/>
              </a:rPr>
            </a:br>
            <a:r>
              <a:rPr lang="pl-PL" sz="2000" dirty="0" smtClean="0">
                <a:latin typeface="+mn-lt"/>
                <a:cs typeface="Arial" pitchFamily="34" charset="0"/>
              </a:rPr>
              <a:t>  dalszych, intensywnych oddziaływań socjoterapeutycznych, </a:t>
            </a:r>
            <a:br>
              <a:rPr lang="pl-PL" sz="2000" dirty="0" smtClean="0">
                <a:latin typeface="+mn-lt"/>
                <a:cs typeface="Arial" pitchFamily="34" charset="0"/>
              </a:rPr>
            </a:br>
            <a:r>
              <a:rPr lang="pl-PL" sz="2000" dirty="0" smtClean="0">
                <a:latin typeface="+mn-lt"/>
                <a:cs typeface="Arial" pitchFamily="34" charset="0"/>
              </a:rPr>
              <a:t>  farmakologicznych i rehabilitacyjnych</a:t>
            </a:r>
            <a:br>
              <a:rPr lang="pl-PL" sz="2000" dirty="0" smtClean="0">
                <a:latin typeface="+mn-lt"/>
                <a:cs typeface="Arial" pitchFamily="34" charset="0"/>
              </a:rPr>
            </a:br>
            <a:r>
              <a:rPr lang="pl-PL" sz="2000" dirty="0" smtClean="0">
                <a:latin typeface="+mn-lt"/>
                <a:cs typeface="Arial" pitchFamily="34" charset="0"/>
              </a:rPr>
              <a:t> - z którymi nie udało się uzyskać trwałej efektywnej współpracy w leczeniu </a:t>
            </a:r>
            <a:br>
              <a:rPr lang="pl-PL" sz="2000" dirty="0" smtClean="0">
                <a:latin typeface="+mn-lt"/>
                <a:cs typeface="Arial" pitchFamily="34" charset="0"/>
              </a:rPr>
            </a:br>
            <a:r>
              <a:rPr lang="pl-PL" sz="2000" dirty="0" smtClean="0">
                <a:latin typeface="+mn-lt"/>
                <a:cs typeface="Arial" pitchFamily="34" charset="0"/>
              </a:rPr>
              <a:t>   w warunkach oddziału szpitalnego lub poradni (chorzy wielokrotnie </a:t>
            </a:r>
            <a:br>
              <a:rPr lang="pl-PL" sz="2000" dirty="0" smtClean="0">
                <a:latin typeface="+mn-lt"/>
                <a:cs typeface="Arial" pitchFamily="34" charset="0"/>
              </a:rPr>
            </a:br>
            <a:r>
              <a:rPr lang="pl-PL" sz="2000" dirty="0" smtClean="0">
                <a:latin typeface="+mn-lt"/>
                <a:cs typeface="Arial" pitchFamily="34" charset="0"/>
              </a:rPr>
              <a:t>    hospitalizowani)</a:t>
            </a:r>
            <a:br>
              <a:rPr lang="pl-PL" sz="2000" dirty="0" smtClean="0">
                <a:latin typeface="+mn-lt"/>
                <a:cs typeface="Arial" pitchFamily="34" charset="0"/>
              </a:rPr>
            </a:br>
            <a:r>
              <a:rPr lang="pl-PL" sz="2000" dirty="0" smtClean="0">
                <a:latin typeface="+mn-lt"/>
                <a:cs typeface="Arial" pitchFamily="34" charset="0"/>
              </a:rPr>
              <a:t>- nie utrzymują się w innych formach leczenia</a:t>
            </a:r>
            <a:br>
              <a:rPr lang="pl-PL" sz="2000" dirty="0" smtClean="0">
                <a:latin typeface="+mn-lt"/>
                <a:cs typeface="Arial" pitchFamily="34" charset="0"/>
              </a:rPr>
            </a:br>
            <a:r>
              <a:rPr lang="pl-PL" sz="2000" dirty="0" smtClean="0">
                <a:latin typeface="+mn-lt"/>
                <a:cs typeface="Arial" pitchFamily="34" charset="0"/>
              </a:rPr>
              <a:t>- osoby samotne oraz będące w trudnej sytuacji materialnej, korzystające </a:t>
            </a:r>
            <a:br>
              <a:rPr lang="pl-PL" sz="2000" dirty="0" smtClean="0">
                <a:latin typeface="+mn-lt"/>
                <a:cs typeface="Arial" pitchFamily="34" charset="0"/>
              </a:rPr>
            </a:br>
            <a:r>
              <a:rPr lang="pl-PL" sz="2000" dirty="0" smtClean="0">
                <a:latin typeface="+mn-lt"/>
                <a:cs typeface="Arial" pitchFamily="34" charset="0"/>
              </a:rPr>
              <a:t>  ze świadczeń Pomocy Społecznej.</a:t>
            </a:r>
            <a:r>
              <a:rPr lang="pl-PL" sz="2000" dirty="0" smtClean="0"/>
              <a:t/>
            </a:r>
            <a:br>
              <a:rPr lang="pl-PL" sz="2000" dirty="0" smtClean="0"/>
            </a:br>
            <a:endParaRPr lang="pl-PL" sz="2000" dirty="0" smtClean="0">
              <a:latin typeface="Arial" pitchFamily="34" charset="0"/>
              <a:cs typeface="Arial" pitchFamily="34" charset="0"/>
            </a:endParaRPr>
          </a:p>
        </p:txBody>
      </p:sp>
      <p:sp>
        <p:nvSpPr>
          <p:cNvPr id="7" name="Rectangle 1"/>
          <p:cNvSpPr>
            <a:spLocks noChangeArrowheads="1"/>
          </p:cNvSpPr>
          <p:nvPr/>
        </p:nvSpPr>
        <p:spPr bwMode="auto">
          <a:xfrm>
            <a:off x="0" y="1220788"/>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8"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282" y="2571744"/>
            <a:ext cx="8643998" cy="3168650"/>
          </a:xfrm>
        </p:spPr>
        <p:txBody>
          <a:bodyPr rtlCol="0">
            <a:noAutofit/>
          </a:bodyPr>
          <a:lstStyle/>
          <a:p>
            <a:pPr algn="l" eaLnBrk="1" fontAlgn="auto" hangingPunct="1">
              <a:lnSpc>
                <a:spcPct val="150000"/>
              </a:lnSpc>
              <a:spcAft>
                <a:spcPts val="0"/>
              </a:spcAft>
              <a:defRPr/>
            </a:pPr>
            <a:r>
              <a:rPr lang="pl-PL" sz="2000" dirty="0" smtClean="0">
                <a:latin typeface="+mn-lt"/>
                <a:cs typeface="Arial" pitchFamily="34" charset="0"/>
              </a:rPr>
              <a:t>Opieką Zespołu mogą być objęte osoby dorosłe zgłaszające się z własnej inicjatywy, kierowane przez publiczne i niepubliczne zakłady opieki zdrowotnej oraz organy pomocy społecznej i inne organizacje społeczne. Do objęcia opieką </a:t>
            </a:r>
            <a:r>
              <a:rPr lang="pl-PL" sz="2000" b="1" dirty="0" smtClean="0">
                <a:latin typeface="+mn-lt"/>
                <a:cs typeface="Arial" pitchFamily="34" charset="0"/>
              </a:rPr>
              <a:t>niezbędne jest podpisanie przez pacjenta zgody na współpracę z ZLŚ</a:t>
            </a:r>
            <a:r>
              <a:rPr lang="pl-PL" sz="2000" dirty="0" smtClean="0">
                <a:latin typeface="+mn-lt"/>
                <a:cs typeface="Arial" pitchFamily="34" charset="0"/>
              </a:rPr>
              <a:t>. Leczenie </a:t>
            </a:r>
            <a:br>
              <a:rPr lang="pl-PL" sz="2000" dirty="0" smtClean="0">
                <a:latin typeface="+mn-lt"/>
                <a:cs typeface="Arial" pitchFamily="34" charset="0"/>
              </a:rPr>
            </a:br>
            <a:r>
              <a:rPr lang="pl-PL" sz="2000" dirty="0" smtClean="0">
                <a:latin typeface="+mn-lt"/>
                <a:cs typeface="Arial" pitchFamily="34" charset="0"/>
              </a:rPr>
              <a:t>w ramach ZLŚ jest refundowane przez Narodowy Fundusz Zdrowia.</a:t>
            </a:r>
            <a:r>
              <a:rPr lang="pl-PL" sz="2000" dirty="0" smtClean="0">
                <a:latin typeface="Arial" pitchFamily="34" charset="0"/>
                <a:cs typeface="Arial" pitchFamily="34" charset="0"/>
              </a:rPr>
              <a:t/>
            </a:r>
            <a:br>
              <a:rPr lang="pl-PL" sz="2000" dirty="0" smtClean="0">
                <a:latin typeface="Arial" pitchFamily="34" charset="0"/>
                <a:cs typeface="Arial" pitchFamily="34" charset="0"/>
              </a:rPr>
            </a:br>
            <a:r>
              <a:rPr lang="pl-PL" sz="2000" dirty="0" smtClean="0">
                <a:latin typeface="Arial" pitchFamily="34" charset="0"/>
                <a:cs typeface="Arial" pitchFamily="34" charset="0"/>
              </a:rPr>
              <a:t/>
            </a:r>
            <a:br>
              <a:rPr lang="pl-PL" sz="2000" dirty="0" smtClean="0">
                <a:latin typeface="Arial" pitchFamily="34" charset="0"/>
                <a:cs typeface="Arial" pitchFamily="34" charset="0"/>
              </a:rPr>
            </a:br>
            <a:r>
              <a:rPr lang="pl-PL" sz="2000" dirty="0" smtClean="0"/>
              <a:t/>
            </a:r>
            <a:br>
              <a:rPr lang="pl-PL" sz="2000" dirty="0" smtClean="0"/>
            </a:br>
            <a:endParaRPr lang="pl-PL" sz="2000" dirty="0" smtClean="0">
              <a:latin typeface="Arial" pitchFamily="34" charset="0"/>
              <a:cs typeface="Arial" pitchFamily="34" charset="0"/>
            </a:endParaRP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214282" y="2857496"/>
            <a:ext cx="8643998" cy="3167063"/>
          </a:xfrm>
        </p:spPr>
        <p:txBody>
          <a:bodyPr/>
          <a:lstStyle/>
          <a:p>
            <a:pPr algn="l" eaLnBrk="1" hangingPunct="1">
              <a:lnSpc>
                <a:spcPct val="150000"/>
              </a:lnSpc>
            </a:pPr>
            <a:r>
              <a:rPr lang="pl-PL" sz="2000" dirty="0" smtClean="0">
                <a:latin typeface="+mn-lt"/>
                <a:cs typeface="Arial" charset="0"/>
              </a:rPr>
              <a:t>Zespół Leczenia Środowiskowego to zespół osób o różnych profesjach (</a:t>
            </a:r>
            <a:r>
              <a:rPr lang="pl-PL" sz="2000" dirty="0" err="1" smtClean="0">
                <a:latin typeface="+mn-lt"/>
                <a:cs typeface="Arial" charset="0"/>
              </a:rPr>
              <a:t>wieloprofesjonalny</a:t>
            </a:r>
            <a:r>
              <a:rPr lang="pl-PL" sz="2000" dirty="0" smtClean="0">
                <a:latin typeface="+mn-lt"/>
                <a:cs typeface="Arial" charset="0"/>
              </a:rPr>
              <a:t>), różnym wyjściowym wykształceniu (</a:t>
            </a:r>
            <a:r>
              <a:rPr lang="pl-PL" sz="2000" b="1" dirty="0" smtClean="0">
                <a:latin typeface="+mn-lt"/>
                <a:cs typeface="Arial" charset="0"/>
              </a:rPr>
              <a:t>lekarz psychiatra, psycholog - psychoterapeuta, pracownik socjalny, pielęgniarka</a:t>
            </a:r>
            <a:r>
              <a:rPr lang="pl-PL" sz="2000" dirty="0" smtClean="0">
                <a:latin typeface="+mn-lt"/>
                <a:cs typeface="Arial" charset="0"/>
              </a:rPr>
              <a:t>), pracujących wspólnie nad poprawą jakości życia osób po kryzysach psychicznych (indeksowanych jako pacjenci objęci opieką Zespołu). Wykonywane usługi obejmują świadczenia podobne jak w Poradni Zdrowia Psychicznego, z uwzględnieniem wizyty domowej (diagnoza psychiatryczna </a:t>
            </a:r>
            <a:br>
              <a:rPr lang="pl-PL" sz="2000" dirty="0" smtClean="0">
                <a:latin typeface="+mn-lt"/>
                <a:cs typeface="Arial" charset="0"/>
              </a:rPr>
            </a:br>
            <a:r>
              <a:rPr lang="pl-PL" sz="2000" dirty="0" smtClean="0">
                <a:latin typeface="+mn-lt"/>
                <a:cs typeface="Arial" charset="0"/>
              </a:rPr>
              <a:t>i psychologiczna, wystawianie stosownych opinii, konsultacje, poradnictwo </a:t>
            </a:r>
            <a:br>
              <a:rPr lang="pl-PL" sz="2000" dirty="0" smtClean="0">
                <a:latin typeface="+mn-lt"/>
                <a:cs typeface="Arial" charset="0"/>
              </a:rPr>
            </a:br>
            <a:r>
              <a:rPr lang="pl-PL" sz="2000" dirty="0" smtClean="0">
                <a:latin typeface="+mn-lt"/>
                <a:cs typeface="Arial" charset="0"/>
              </a:rPr>
              <a:t>i psychoterapia, opieka pielęgniarska i działania socjalne). </a:t>
            </a:r>
            <a:r>
              <a:rPr lang="pl-PL" sz="2000" dirty="0" smtClean="0">
                <a:latin typeface="Arial" charset="0"/>
                <a:cs typeface="Arial" charset="0"/>
              </a:rPr>
              <a:t/>
            </a:r>
            <a:br>
              <a:rPr lang="pl-PL" sz="2000" dirty="0" smtClean="0">
                <a:latin typeface="Arial" charset="0"/>
                <a:cs typeface="Arial" charset="0"/>
              </a:rPr>
            </a:br>
            <a:r>
              <a:rPr lang="pl-PL" sz="2000" dirty="0" smtClean="0">
                <a:latin typeface="Arial" charset="0"/>
                <a:cs typeface="Arial" charset="0"/>
              </a:rPr>
              <a:t/>
            </a:r>
            <a:br>
              <a:rPr lang="pl-PL" sz="2000" dirty="0" smtClean="0">
                <a:latin typeface="Arial" charset="0"/>
                <a:cs typeface="Arial" charset="0"/>
              </a:rPr>
            </a:br>
            <a:endParaRPr lang="pl-PL" sz="2000" dirty="0" smtClean="0">
              <a:latin typeface="Arial" charset="0"/>
              <a:cs typeface="Arial" charset="0"/>
            </a:endParaRPr>
          </a:p>
        </p:txBody>
      </p:sp>
      <p:sp>
        <p:nvSpPr>
          <p:cNvPr id="6"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ctrTitle"/>
          </p:nvPr>
        </p:nvSpPr>
        <p:spPr>
          <a:xfrm>
            <a:off x="214282" y="3141663"/>
            <a:ext cx="8643998" cy="2087562"/>
          </a:xfrm>
        </p:spPr>
        <p:txBody>
          <a:bodyPr/>
          <a:lstStyle/>
          <a:p>
            <a:pPr algn="l" eaLnBrk="1" hangingPunct="1">
              <a:lnSpc>
                <a:spcPct val="150000"/>
              </a:lnSpc>
            </a:pPr>
            <a:r>
              <a:rPr lang="pl-PL" sz="2000" dirty="0" smtClean="0">
                <a:latin typeface="+mn-lt"/>
                <a:cs typeface="Arial" charset="0"/>
              </a:rPr>
              <a:t/>
            </a:r>
            <a:br>
              <a:rPr lang="pl-PL" sz="2000" dirty="0" smtClean="0">
                <a:latin typeface="+mn-lt"/>
                <a:cs typeface="Arial" charset="0"/>
              </a:rPr>
            </a:br>
            <a:r>
              <a:rPr lang="pl-PL" sz="2000" dirty="0" smtClean="0">
                <a:latin typeface="+mn-lt"/>
                <a:cs typeface="Arial" charset="0"/>
              </a:rPr>
              <a:t>Zespół Leczenia Środowiskowego świadczy głównie usługi dla dorosłych osób </a:t>
            </a:r>
            <a:br>
              <a:rPr lang="pl-PL" sz="2000" dirty="0" smtClean="0">
                <a:latin typeface="+mn-lt"/>
                <a:cs typeface="Arial" charset="0"/>
              </a:rPr>
            </a:br>
            <a:r>
              <a:rPr lang="pl-PL" sz="2000" dirty="0" smtClean="0">
                <a:latin typeface="+mn-lt"/>
                <a:cs typeface="Arial" charset="0"/>
              </a:rPr>
              <a:t>z zaburzeniami psychicznymi określonymi w klasyfikacji ICD-10 w następujących kodach: F00-F09; F20-F39 (tj. </a:t>
            </a:r>
            <a:r>
              <a:rPr lang="pl-PL" sz="2000" b="1" dirty="0" smtClean="0">
                <a:latin typeface="+mn-lt"/>
                <a:cs typeface="Arial" charset="0"/>
              </a:rPr>
              <a:t>dla osób z zaburzeniami psychicznymi </a:t>
            </a:r>
            <a:r>
              <a:rPr lang="pl-PL" sz="2000" dirty="0" smtClean="0">
                <a:latin typeface="+mn-lt"/>
                <a:cs typeface="Arial" charset="0"/>
              </a:rPr>
              <a:t>- przede wszystkim z rozpoznaniem: schizofrenia, zaburzenia psychotyczne,  zaburzenia </a:t>
            </a:r>
            <a:r>
              <a:rPr lang="pl-PL" sz="2000" dirty="0" err="1" smtClean="0">
                <a:latin typeface="+mn-lt"/>
                <a:cs typeface="Arial" charset="0"/>
              </a:rPr>
              <a:t>schizoafektywne</a:t>
            </a:r>
            <a:r>
              <a:rPr lang="pl-PL" sz="2000" dirty="0" smtClean="0">
                <a:latin typeface="+mn-lt"/>
                <a:cs typeface="Arial" charset="0"/>
              </a:rPr>
              <a:t>, zaburzenia afektywne dwubiegunowe, zaburzenia depresyjne, zaburzenia psychiczne na podłożu organicznym i inne). </a:t>
            </a:r>
            <a:br>
              <a:rPr lang="pl-PL" sz="2000" dirty="0" smtClean="0">
                <a:latin typeface="+mn-lt"/>
                <a:cs typeface="Arial" charset="0"/>
              </a:rPr>
            </a:br>
            <a:r>
              <a:rPr lang="pl-PL" sz="2000" dirty="0" smtClean="0">
                <a:latin typeface="Arial" charset="0"/>
                <a:cs typeface="Arial" charset="0"/>
              </a:rPr>
              <a:t> </a:t>
            </a:r>
            <a:br>
              <a:rPr lang="pl-PL" sz="2000" dirty="0" smtClean="0">
                <a:latin typeface="Arial" charset="0"/>
                <a:cs typeface="Arial" charset="0"/>
              </a:rPr>
            </a:br>
            <a:r>
              <a:rPr lang="pl-PL" sz="2000" dirty="0" smtClean="0">
                <a:latin typeface="Arial" charset="0"/>
                <a:cs typeface="Arial" charset="0"/>
              </a:rPr>
              <a:t/>
            </a:r>
            <a:br>
              <a:rPr lang="pl-PL" sz="2000" dirty="0" smtClean="0">
                <a:latin typeface="Arial" charset="0"/>
                <a:cs typeface="Arial" charset="0"/>
              </a:rPr>
            </a:br>
            <a:endParaRPr lang="pl-PL" sz="2000" dirty="0" smtClean="0">
              <a:latin typeface="Arial" charset="0"/>
              <a:cs typeface="Arial" charset="0"/>
            </a:endParaRPr>
          </a:p>
        </p:txBody>
      </p:sp>
      <p:sp>
        <p:nvSpPr>
          <p:cNvPr id="6" name="Rectangle 1"/>
          <p:cNvSpPr>
            <a:spLocks noChangeArrowheads="1"/>
          </p:cNvSpPr>
          <p:nvPr/>
        </p:nvSpPr>
        <p:spPr bwMode="auto">
          <a:xfrm>
            <a:off x="0" y="1285860"/>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7"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636838"/>
            <a:ext cx="7772400" cy="2306637"/>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0246" name="Prostokąt 5"/>
          <p:cNvSpPr>
            <a:spLocks noChangeArrowheads="1"/>
          </p:cNvSpPr>
          <p:nvPr/>
        </p:nvSpPr>
        <p:spPr bwMode="auto">
          <a:xfrm>
            <a:off x="214282" y="1857364"/>
            <a:ext cx="8643998" cy="3785652"/>
          </a:xfrm>
          <a:prstGeom prst="rect">
            <a:avLst/>
          </a:prstGeom>
          <a:noFill/>
          <a:ln w="9525">
            <a:noFill/>
            <a:miter lim="800000"/>
            <a:headEnd/>
            <a:tailEnd/>
          </a:ln>
        </p:spPr>
        <p:txBody>
          <a:bodyPr wrap="square">
            <a:spAutoFit/>
          </a:bodyPr>
          <a:lstStyle/>
          <a:p>
            <a:pPr algn="just">
              <a:lnSpc>
                <a:spcPct val="150000"/>
              </a:lnSpc>
            </a:pPr>
            <a:endParaRPr lang="pl-PL" sz="2000" dirty="0" smtClean="0">
              <a:latin typeface="+mn-lt"/>
            </a:endParaRPr>
          </a:p>
          <a:p>
            <a:pPr algn="just">
              <a:lnSpc>
                <a:spcPct val="150000"/>
              </a:lnSpc>
            </a:pPr>
            <a:r>
              <a:rPr lang="pl-PL" sz="2000" dirty="0" smtClean="0">
                <a:latin typeface="+mn-lt"/>
              </a:rPr>
              <a:t>Działania </a:t>
            </a:r>
            <a:r>
              <a:rPr lang="pl-PL" sz="2000" dirty="0">
                <a:latin typeface="+mn-lt"/>
              </a:rPr>
              <a:t>ZLŚ mają na celu poprawiać jakość życia podopiecznych, skupiając się na różnych aspektach szeroko rozumianego procesu zdrowienia (promocji zdrowego stylu życia, psychoedukacji, zapobieganiu nawrotom </a:t>
            </a:r>
            <a:r>
              <a:rPr lang="pl-PL" sz="2000" dirty="0" smtClean="0">
                <a:latin typeface="+mn-lt"/>
              </a:rPr>
              <a:t>choroby np. poprzez monitorowanie stanu chorego, uwrażliwianie </a:t>
            </a:r>
            <a:r>
              <a:rPr lang="pl-PL" sz="2000" dirty="0">
                <a:latin typeface="+mn-lt"/>
              </a:rPr>
              <a:t>na zwiastuny nawrotu, </a:t>
            </a:r>
            <a:r>
              <a:rPr lang="pl-PL" sz="2000" dirty="0" smtClean="0">
                <a:latin typeface="+mn-lt"/>
              </a:rPr>
              <a:t>tworzenie </a:t>
            </a:r>
            <a:r>
              <a:rPr lang="pl-PL" sz="2000" dirty="0">
                <a:latin typeface="+mn-lt"/>
              </a:rPr>
              <a:t>sieci wsparcia społecznego, </a:t>
            </a:r>
            <a:r>
              <a:rPr lang="pl-PL" sz="2000" dirty="0" smtClean="0">
                <a:latin typeface="+mn-lt"/>
              </a:rPr>
              <a:t>uczenie </a:t>
            </a:r>
            <a:r>
              <a:rPr lang="pl-PL" sz="2000" dirty="0">
                <a:latin typeface="+mn-lt"/>
              </a:rPr>
              <a:t>umiejętności życiowych ze szczególnym uwzględnieniem umiejętności interpersonalnych, mobilizowanie do podjęcia zatrudnienia). </a:t>
            </a:r>
          </a:p>
        </p:txBody>
      </p:sp>
      <p:sp>
        <p:nvSpPr>
          <p:cNvPr id="7" name="Rectangle 1"/>
          <p:cNvSpPr>
            <a:spLocks noChangeArrowheads="1"/>
          </p:cNvSpPr>
          <p:nvPr/>
        </p:nvSpPr>
        <p:spPr bwMode="auto">
          <a:xfrm>
            <a:off x="0" y="1500174"/>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8"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188" y="2636838"/>
            <a:ext cx="7772400" cy="2306637"/>
          </a:xfrm>
        </p:spPr>
        <p:txBody>
          <a:bodyPr rtlCol="0">
            <a:normAutofit fontScale="90000"/>
          </a:bodyPr>
          <a:lstStyle/>
          <a:p>
            <a:pPr algn="l" eaLnBrk="1" fontAlgn="auto" hangingPunct="1">
              <a:lnSpc>
                <a:spcPct val="150000"/>
              </a:lnSpc>
              <a:spcAft>
                <a:spcPts val="0"/>
              </a:spcAft>
              <a:defRPr/>
            </a:pP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latin typeface="Arial" pitchFamily="34" charset="0"/>
                <a:cs typeface="Arial" pitchFamily="34" charset="0"/>
              </a:rPr>
              <a:t/>
            </a:r>
            <a:br>
              <a:rPr lang="pl-PL" sz="1600" dirty="0" smtClean="0">
                <a:latin typeface="Arial" pitchFamily="34" charset="0"/>
                <a:cs typeface="Arial" pitchFamily="34" charset="0"/>
              </a:rPr>
            </a:br>
            <a:r>
              <a:rPr lang="pl-PL" sz="1600" dirty="0" smtClean="0"/>
              <a:t/>
            </a:r>
            <a:br>
              <a:rPr lang="pl-PL" sz="1600" dirty="0" smtClean="0"/>
            </a:br>
            <a:r>
              <a:rPr lang="pl-PL" sz="1600" dirty="0" smtClean="0"/>
              <a:t>  </a:t>
            </a:r>
            <a:br>
              <a:rPr lang="pl-PL" sz="1600" dirty="0" smtClean="0"/>
            </a:br>
            <a:r>
              <a:rPr lang="pl-PL" sz="1800" dirty="0" smtClean="0"/>
              <a:t/>
            </a:r>
            <a:br>
              <a:rPr lang="pl-PL" sz="1800" dirty="0" smtClean="0"/>
            </a:br>
            <a:endParaRPr lang="pl-PL" sz="1800" dirty="0" smtClean="0">
              <a:latin typeface="Arial" pitchFamily="34" charset="0"/>
              <a:cs typeface="Arial" pitchFamily="34" charset="0"/>
            </a:endParaRPr>
          </a:p>
        </p:txBody>
      </p:sp>
      <p:sp>
        <p:nvSpPr>
          <p:cNvPr id="11270" name="Prostokąt 6"/>
          <p:cNvSpPr>
            <a:spLocks noChangeArrowheads="1"/>
          </p:cNvSpPr>
          <p:nvPr/>
        </p:nvSpPr>
        <p:spPr bwMode="auto">
          <a:xfrm>
            <a:off x="285720" y="2136775"/>
            <a:ext cx="8643998" cy="4247317"/>
          </a:xfrm>
          <a:prstGeom prst="rect">
            <a:avLst/>
          </a:prstGeom>
          <a:noFill/>
          <a:ln w="9525">
            <a:noFill/>
            <a:miter lim="800000"/>
            <a:headEnd/>
            <a:tailEnd/>
          </a:ln>
        </p:spPr>
        <p:txBody>
          <a:bodyPr wrap="square">
            <a:spAutoFit/>
          </a:bodyPr>
          <a:lstStyle/>
          <a:p>
            <a:pPr algn="just">
              <a:lnSpc>
                <a:spcPct val="150000"/>
              </a:lnSpc>
            </a:pPr>
            <a:r>
              <a:rPr lang="pl-PL" sz="2000" dirty="0">
                <a:latin typeface="+mn-lt"/>
              </a:rPr>
              <a:t>Zadania te realizowane są poprzez spotkania indywidualne z pacjentem, zarówno w domu jak i w siedzibie Zespołu. </a:t>
            </a:r>
            <a:r>
              <a:rPr lang="pl-PL" sz="2000" dirty="0" smtClean="0">
                <a:latin typeface="+mn-lt"/>
              </a:rPr>
              <a:t>Pracownicy ZLŚ mają także </a:t>
            </a:r>
            <a:r>
              <a:rPr lang="pl-PL" sz="2000" dirty="0">
                <a:latin typeface="+mn-lt"/>
              </a:rPr>
              <a:t>kontakt </a:t>
            </a:r>
            <a:r>
              <a:rPr lang="pl-PL" sz="2000" dirty="0" smtClean="0">
                <a:latin typeface="+mn-lt"/>
              </a:rPr>
              <a:t>z </a:t>
            </a:r>
            <a:r>
              <a:rPr lang="pl-PL" sz="2000" dirty="0">
                <a:latin typeface="+mn-lt"/>
              </a:rPr>
              <a:t>rodziną </a:t>
            </a:r>
            <a:r>
              <a:rPr lang="pl-PL" sz="2000" dirty="0" smtClean="0">
                <a:latin typeface="+mn-lt"/>
              </a:rPr>
              <a:t>chorego, </a:t>
            </a:r>
            <a:r>
              <a:rPr lang="pl-PL" sz="2000" dirty="0">
                <a:latin typeface="+mn-lt"/>
              </a:rPr>
              <a:t>którą uważa za integralną część życia i zdrowia </a:t>
            </a:r>
            <a:r>
              <a:rPr lang="pl-PL" sz="2000" dirty="0" smtClean="0">
                <a:latin typeface="+mn-lt"/>
              </a:rPr>
              <a:t>każdej </a:t>
            </a:r>
            <a:r>
              <a:rPr lang="pl-PL" sz="2000" dirty="0">
                <a:latin typeface="+mn-lt"/>
              </a:rPr>
              <a:t>osoby, zgodnie </a:t>
            </a:r>
            <a:r>
              <a:rPr lang="pl-PL" sz="2000" dirty="0" smtClean="0">
                <a:latin typeface="+mn-lt"/>
              </a:rPr>
              <a:t/>
            </a:r>
            <a:br>
              <a:rPr lang="pl-PL" sz="2000" dirty="0" smtClean="0">
                <a:latin typeface="+mn-lt"/>
              </a:rPr>
            </a:br>
            <a:r>
              <a:rPr lang="pl-PL" sz="2000" dirty="0" smtClean="0">
                <a:latin typeface="+mn-lt"/>
              </a:rPr>
              <a:t>z </a:t>
            </a:r>
            <a:r>
              <a:rPr lang="pl-PL" sz="2000" dirty="0">
                <a:latin typeface="+mn-lt"/>
              </a:rPr>
              <a:t>teorią systemowego rozumienia rodziny (o ile pacjent wyraża zgodę na tego typu działania</a:t>
            </a:r>
            <a:r>
              <a:rPr lang="pl-PL" sz="2000" dirty="0" smtClean="0">
                <a:latin typeface="+mn-lt"/>
              </a:rPr>
              <a:t>). U niektórych osób wizyty domowe realizuje się w początkowej fazie choroby lub okresowo - w momentach kryzysu psychicznego. Na część spotkań tacy pacjenci, w momentach lepszego funkcjonowania, są w stanie przyjść samodzielnie do siedziby ZLŚ. Istnieje jednak grupa chorych, którzy z różnych przyczyn, wymagają ciągłego leczenia poprzez wizyty domowe.</a:t>
            </a:r>
            <a:endParaRPr lang="pl-PL" sz="2000" dirty="0">
              <a:latin typeface="+mn-lt"/>
            </a:endParaRPr>
          </a:p>
        </p:txBody>
      </p:sp>
      <p:sp>
        <p:nvSpPr>
          <p:cNvPr id="7" name="Rectangle 1"/>
          <p:cNvSpPr>
            <a:spLocks noChangeArrowheads="1"/>
          </p:cNvSpPr>
          <p:nvPr/>
        </p:nvSpPr>
        <p:spPr bwMode="auto">
          <a:xfrm>
            <a:off x="0" y="1428736"/>
            <a:ext cx="9144000" cy="661720"/>
          </a:xfrm>
          <a:prstGeom prst="rect">
            <a:avLst/>
          </a:prstGeom>
          <a:noFill/>
          <a:ln w="9525">
            <a:noFill/>
            <a:miter lim="800000"/>
            <a:headEnd/>
            <a:tailEnd/>
          </a:ln>
        </p:spPr>
        <p:txBody>
          <a:bodyPr wrap="square" bIns="0" anchor="ctr">
            <a:spAutoFit/>
          </a:bodyPr>
          <a:lstStyle/>
          <a:p>
            <a:pPr algn="ctr"/>
            <a:r>
              <a:rPr lang="pl-PL" sz="2000" b="1" dirty="0">
                <a:latin typeface="Times New Roman" pitchFamily="18" charset="0"/>
                <a:cs typeface="Times New Roman" pitchFamily="18" charset="0"/>
              </a:rPr>
              <a:t>     </a:t>
            </a:r>
            <a:r>
              <a:rPr lang="pl-PL" sz="2000" b="1" dirty="0" smtClean="0">
                <a:cs typeface="Arial" charset="0"/>
              </a:rPr>
              <a:t>Zespół </a:t>
            </a:r>
            <a:r>
              <a:rPr lang="pl-PL" sz="2000" b="1" dirty="0">
                <a:cs typeface="Arial" charset="0"/>
              </a:rPr>
              <a:t>Leczenia Środowiskowego</a:t>
            </a:r>
          </a:p>
          <a:p>
            <a:pPr algn="ctr" eaLnBrk="0" hangingPunct="0"/>
            <a:r>
              <a:rPr lang="pl-PL" sz="2000" dirty="0">
                <a:cs typeface="Times New Roman" pitchFamily="18" charset="0"/>
              </a:rPr>
              <a:t>                        </a:t>
            </a:r>
            <a:endParaRPr lang="de-LI" sz="2000" dirty="0"/>
          </a:p>
        </p:txBody>
      </p:sp>
      <p:pic>
        <p:nvPicPr>
          <p:cNvPr id="8" name="Obraz 8"/>
          <p:cNvPicPr>
            <a:picLocks noChangeAspect="1" noChangeArrowheads="1"/>
          </p:cNvPicPr>
          <p:nvPr/>
        </p:nvPicPr>
        <p:blipFill>
          <a:blip r:embed="rId2" cstate="print"/>
          <a:srcRect/>
          <a:stretch>
            <a:fillRect/>
          </a:stretch>
        </p:blipFill>
        <p:spPr bwMode="auto">
          <a:xfrm>
            <a:off x="3500430" y="428604"/>
            <a:ext cx="1859851" cy="71438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4704271</TotalTime>
  <Words>1109</Words>
  <Application>Microsoft Office PowerPoint</Application>
  <PresentationFormat>Pokaz na ekranie (4:3)</PresentationFormat>
  <Paragraphs>157</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Motyw pakietu Office</vt:lpstr>
      <vt:lpstr>  Tworzenie psychiatrycznej opieki środowiskowej  w miastach i środowisku pozamiejskim,  współpraca z MOPS i GOPS.   </vt:lpstr>
      <vt:lpstr>Zespół Leczenia Środowiskowego  </vt:lpstr>
      <vt:lpstr> Od lutego 2012 roku w Wojewódzkim Szpitalu Specjalistycznym im. Fryderyka Chopina w Rzeszowie przy Oddziale Dziennym Psychiatrycznym oraz Poradni Leczenia i Rehabilitacji Zaburzeń Psychicznych działa Zespół Leczenia Środowiskowego.     </vt:lpstr>
      <vt:lpstr>   Zapewnia świadczenia zdrowotne w środowisku społecznym pacjentom, którzy: - zakończyli leczenie w oddziale całodobowym lub dziennym i wymagają   dalszych, intensywnych oddziaływań socjoterapeutycznych,    farmakologicznych i rehabilitacyjnych  - z którymi nie udało się uzyskać trwałej efektywnej współpracy w leczeniu     w warunkach oddziału szpitalnego lub poradni (chorzy wielokrotnie      hospitalizowani) - nie utrzymują się w innych formach leczenia - osoby samotne oraz będące w trudnej sytuacji materialnej, korzystające    ze świadczeń Pomocy Społecznej. </vt:lpstr>
      <vt:lpstr>Opieką Zespołu mogą być objęte osoby dorosłe zgłaszające się z własnej inicjatywy, kierowane przez publiczne i niepubliczne zakłady opieki zdrowotnej oraz organy pomocy społecznej i inne organizacje społeczne. Do objęcia opieką niezbędne jest podpisanie przez pacjenta zgody na współpracę z ZLŚ. Leczenie  w ramach ZLŚ jest refundowane przez Narodowy Fundusz Zdrowia.   </vt:lpstr>
      <vt:lpstr>Zespół Leczenia Środowiskowego to zespół osób o różnych profesjach (wieloprofesjonalny), różnym wyjściowym wykształceniu (lekarz psychiatra, psycholog - psychoterapeuta, pracownik socjalny, pielęgniarka), pracujących wspólnie nad poprawą jakości życia osób po kryzysach psychicznych (indeksowanych jako pacjenci objęci opieką Zespołu). Wykonywane usługi obejmują świadczenia podobne jak w Poradni Zdrowia Psychicznego, z uwzględnieniem wizyty domowej (diagnoza psychiatryczna  i psychologiczna, wystawianie stosownych opinii, konsultacje, poradnictwo  i psychoterapia, opieka pielęgniarska i działania socjalne).   </vt:lpstr>
      <vt:lpstr> Zespół Leczenia Środowiskowego świadczy głównie usługi dla dorosłych osób  z zaburzeniami psychicznymi określonymi w klasyfikacji ICD-10 w następujących kodach: F00-F09; F20-F39 (tj. dla osób z zaburzeniami psychicznymi - przede wszystkim z rozpoznaniem: schizofrenia, zaburzenia psychotyczne,  zaburzenia schizoafektywne, zaburzenia afektywne dwubiegunowe, zaburzenia depresyjne, zaburzenia psychiczne na podłożu organicznym i inne).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Dom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Zespół Leczenia Środowiskowego</dc:title>
  <dc:creator>Majowie</dc:creator>
  <cp:lastModifiedBy>Właściciel</cp:lastModifiedBy>
  <cp:revision>119</cp:revision>
  <dcterms:created xsi:type="dcterms:W3CDTF">2012-03-06T11:14:43Z</dcterms:created>
  <dcterms:modified xsi:type="dcterms:W3CDTF">2014-12-10T07:37:42Z</dcterms:modified>
</cp:coreProperties>
</file>