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0" r:id="rId3"/>
    <p:sldId id="318" r:id="rId4"/>
    <p:sldId id="289" r:id="rId5"/>
    <p:sldId id="296" r:id="rId6"/>
    <p:sldId id="319" r:id="rId7"/>
    <p:sldId id="320" r:id="rId8"/>
    <p:sldId id="298" r:id="rId9"/>
    <p:sldId id="321" r:id="rId10"/>
    <p:sldId id="322" r:id="rId11"/>
    <p:sldId id="279" r:id="rId12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4660"/>
  </p:normalViewPr>
  <p:slideViewPr>
    <p:cSldViewPr>
      <p:cViewPr varScale="1">
        <p:scale>
          <a:sx n="82" d="100"/>
          <a:sy n="82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dLbl>
              <c:idx val="0"/>
              <c:layout>
                <c:manualLayout>
                  <c:x val="-0.05"/>
                  <c:y val="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166666666666669E-2"/>
                  <c:y val="6.562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916666666666671E-2"/>
                  <c:y val="-5.3124999999999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98.1</c:v>
                </c:pt>
                <c:pt idx="1">
                  <c:v>103.1</c:v>
                </c:pt>
                <c:pt idx="2">
                  <c:v>106.6</c:v>
                </c:pt>
                <c:pt idx="3">
                  <c:v>107.8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664704"/>
        <c:axId val="64666240"/>
      </c:lineChart>
      <c:catAx>
        <c:axId val="6466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4666240"/>
        <c:crosses val="autoZero"/>
        <c:auto val="1"/>
        <c:lblAlgn val="ctr"/>
        <c:lblOffset val="100"/>
        <c:noMultiLvlLbl val="0"/>
      </c:catAx>
      <c:valAx>
        <c:axId val="64666240"/>
        <c:scaling>
          <c:orientation val="minMax"/>
          <c:min val="92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64664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numFmt formatCode="0.00%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3.1899999999999998E-2</c:v>
                </c:pt>
                <c:pt idx="1">
                  <c:v>3.2099999999999997E-2</c:v>
                </c:pt>
                <c:pt idx="2">
                  <c:v>3.3500000000000002E-2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131072"/>
        <c:axId val="86133376"/>
      </c:barChart>
      <c:catAx>
        <c:axId val="8613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133376"/>
        <c:crosses val="autoZero"/>
        <c:auto val="1"/>
        <c:lblAlgn val="ctr"/>
        <c:lblOffset val="100"/>
        <c:noMultiLvlLbl val="0"/>
      </c:catAx>
      <c:valAx>
        <c:axId val="86133376"/>
        <c:scaling>
          <c:orientation val="minMax"/>
          <c:max val="5.000000000000001E-2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86131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Pt>
            <c:idx val="0"/>
            <c:bubble3D val="0"/>
            <c:explosion val="18"/>
          </c:dPt>
          <c:dLbls>
            <c:dLbl>
              <c:idx val="0"/>
              <c:layout>
                <c:manualLayout>
                  <c:x val="4.6094160104986877E-3"/>
                  <c:y val="9.50000000000000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2532726377952749E-2"/>
                  <c:y val="-4.16208169291338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Arkusz1!$A$2:$A$3</c:f>
              <c:strCache>
                <c:ptCount val="2"/>
                <c:pt idx="0">
                  <c:v>świadczenia psychiatryczne</c:v>
                </c:pt>
                <c:pt idx="1">
                  <c:v>leczenie uzależnień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82030919.5</c:v>
                </c:pt>
                <c:pt idx="1">
                  <c:v>24557311.599999998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Pt>
            <c:idx val="0"/>
            <c:bubble3D val="0"/>
            <c:explosion val="18"/>
          </c:dPt>
          <c:dLbls>
            <c:dLbl>
              <c:idx val="0"/>
              <c:layout>
                <c:manualLayout>
                  <c:x val="-0.1391405839895013"/>
                  <c:y val="-5.49999999999999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5384022309711285E-2"/>
                  <c:y val="8.33791830708661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aseline="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Arkusz1!$A$2:$A$3</c:f>
              <c:strCache>
                <c:ptCount val="2"/>
                <c:pt idx="0">
                  <c:v>Dorośli</c:v>
                </c:pt>
                <c:pt idx="1">
                  <c:v>Dzieci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101456799.3</c:v>
                </c:pt>
                <c:pt idx="1">
                  <c:v>5131431.8000000007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7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Pt>
            <c:idx val="0"/>
            <c:bubble3D val="0"/>
            <c:explosion val="18"/>
          </c:dPt>
          <c:dLbls>
            <c:dLbl>
              <c:idx val="0"/>
              <c:layout>
                <c:manualLayout>
                  <c:x val="0.11227933893869949"/>
                  <c:y val="-2.31957378141955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8144036005455658E-2"/>
                  <c:y val="0.297335359823407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3490888719220324E-2"/>
                  <c:y val="-0.345903506167802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9.8305271045533882E-2"/>
                  <c:y val="-2.99010492458943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Arkusz1!$A$2:$A$5</c:f>
              <c:strCache>
                <c:ptCount val="4"/>
                <c:pt idx="0">
                  <c:v>Oddziały dzienne</c:v>
                </c:pt>
                <c:pt idx="1">
                  <c:v>Poradnie</c:v>
                </c:pt>
                <c:pt idx="2">
                  <c:v>Oddziały stacjonarne</c:v>
                </c:pt>
                <c:pt idx="3">
                  <c:v>Opieka środowiskowa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6277231.1999999993</c:v>
                </c:pt>
                <c:pt idx="1">
                  <c:v>23657263.099999998</c:v>
                </c:pt>
                <c:pt idx="2">
                  <c:v>76232995.600000009</c:v>
                </c:pt>
                <c:pt idx="3">
                  <c:v>420741.2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Pełnomocnictwa udzielone</c:v>
                </c:pt>
              </c:strCache>
            </c:strRef>
          </c:tx>
          <c:invertIfNegative val="0"/>
          <c:dLbls>
            <c:numFmt formatCode="#,##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10926</c:v>
                </c:pt>
                <c:pt idx="1">
                  <c:v>10565</c:v>
                </c:pt>
                <c:pt idx="2">
                  <c:v>10945</c:v>
                </c:pt>
                <c:pt idx="3">
                  <c:v>10571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Pełnomocnictwa otrzymane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0230807688034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3948820501425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534621153205198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860260896937377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7867</c:v>
                </c:pt>
                <c:pt idx="1">
                  <c:v>7826</c:v>
                </c:pt>
                <c:pt idx="2">
                  <c:v>8315</c:v>
                </c:pt>
                <c:pt idx="3">
                  <c:v>8304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44288"/>
        <c:axId val="31658368"/>
      </c:barChart>
      <c:catAx>
        <c:axId val="3164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658368"/>
        <c:crosses val="autoZero"/>
        <c:auto val="1"/>
        <c:lblAlgn val="ctr"/>
        <c:lblOffset val="100"/>
        <c:noMultiLvlLbl val="0"/>
      </c:catAx>
      <c:valAx>
        <c:axId val="3165836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16442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432785807188646E-2"/>
          <c:y val="3.2186527885790468E-2"/>
          <c:w val="0.83580696420936396"/>
          <c:h val="0.81437305577158092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Pt>
            <c:idx val="0"/>
            <c:bubble3D val="0"/>
            <c:explosion val="18"/>
          </c:dPt>
          <c:dLbls>
            <c:dLbl>
              <c:idx val="0"/>
              <c:layout>
                <c:manualLayout>
                  <c:x val="0"/>
                  <c:y val="-0.144630560174552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0.366120778246861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-0.406137382304743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4338272178512159E-3"/>
                  <c:y val="5.81823373791800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8980247985914022E-3"/>
                  <c:y val="4.82079682118653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2640335136724427E-2"/>
                  <c:y val="7.34098121042107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1.70658121319853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6.5074138788170563E-4"/>
                  <c:y val="-0.10115282329741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00" baseline="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Arkusz1!$A$2:$A$9</c:f>
              <c:strCache>
                <c:ptCount val="8"/>
                <c:pt idx="0">
                  <c:v>ŚWIADCZENIA PSYCHIATRYCZNE DLA DOROSŁYCH</c:v>
                </c:pt>
                <c:pt idx="1">
                  <c:v>ŚWIADCZENIA W PSYCHIATRII SĄDOWEJ W WARUNKACH WZMOCNIONEGO ZABEZPIECZENIA</c:v>
                </c:pt>
                <c:pt idx="2">
                  <c:v>ŚWIADCZENIA W PSYCHIATRII SĄDOWEJ  W WARUNKACH PODSTAWOWEGO ZABEZPIECZENIA</c:v>
                </c:pt>
                <c:pt idx="3">
                  <c:v>ŚWIADCZENIA ODWYKOWE W WARUNKACH WZMOCNIONEGO ZABEZPIECZENIA</c:v>
                </c:pt>
                <c:pt idx="4">
                  <c:v>LECZENIE ZABURZEŃ NERWICOWYCH DLA DOROSŁYCH</c:v>
                </c:pt>
                <c:pt idx="5">
                  <c:v>ŚWIADCZENIA  PSYCHIATRYCZNE DLA DZIECI I MŁODZIEŻY</c:v>
                </c:pt>
                <c:pt idx="6">
                  <c:v>ŚWIADCZENIA REHABILITACYJNE DLA UZALEŻNIENIONYCH OD SUBSTANCJI PSYCHOAKTYWNYCH</c:v>
                </c:pt>
                <c:pt idx="7">
                  <c:v>Pozostałe</c:v>
                </c:pt>
              </c:strCache>
            </c:strRef>
          </c:cat>
          <c:val>
            <c:numRef>
              <c:f>Arkusz1!$B$2:$B$9</c:f>
              <c:numCache>
                <c:formatCode>#,##0.0</c:formatCode>
                <c:ptCount val="8"/>
                <c:pt idx="0">
                  <c:v>2658664.7200000011</c:v>
                </c:pt>
                <c:pt idx="1">
                  <c:v>1457539.4300000016</c:v>
                </c:pt>
                <c:pt idx="2">
                  <c:v>1228948.8000000005</c:v>
                </c:pt>
                <c:pt idx="3">
                  <c:v>1109700</c:v>
                </c:pt>
                <c:pt idx="4">
                  <c:v>1036554.8299999997</c:v>
                </c:pt>
                <c:pt idx="5">
                  <c:v>783052.74</c:v>
                </c:pt>
                <c:pt idx="6">
                  <c:v>732740.41000000038</c:v>
                </c:pt>
                <c:pt idx="7">
                  <c:v>5128571.3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0.22443</cdr:x>
      <cdr:y>0.23034</cdr:y>
    </cdr:from>
    <cdr:to>
      <cdr:x>0.46068</cdr:x>
      <cdr:y>0.30121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368152" y="936104"/>
          <a:ext cx="14401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b="1" dirty="0" smtClean="0"/>
            <a:t>24 557 311,6 zł</a:t>
          </a:r>
          <a:endParaRPr lang="pl-PL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0.16162</cdr:x>
      <cdr:y>0.21875</cdr:y>
    </cdr:from>
    <cdr:to>
      <cdr:x>0.31313</cdr:x>
      <cdr:y>0.28125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152128" y="1008112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dirty="0" smtClean="0"/>
            <a:t>5 128 571,3 zł</a:t>
          </a:r>
          <a:endParaRPr lang="pl-PL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44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9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622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528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69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765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88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3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10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515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35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FD6FD-891F-4232-BBC6-E851E70566E7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BEA53-6E3D-4F5D-B2F1-32D23FE2C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64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6"/>
          <p:cNvSpPr txBox="1">
            <a:spLocks noChangeArrowheads="1"/>
          </p:cNvSpPr>
          <p:nvPr/>
        </p:nvSpPr>
        <p:spPr bwMode="auto">
          <a:xfrm>
            <a:off x="371605" y="5517232"/>
            <a:ext cx="849719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900" b="1" kern="0" dirty="0" smtClean="0">
                <a:solidFill>
                  <a:srgbClr val="FFFFFF"/>
                </a:solidFill>
                <a:latin typeface="Arial"/>
                <a:cs typeface="Arial"/>
              </a:rPr>
              <a:t>Opieka psychiatryczna z perspektywy płatnika</a:t>
            </a:r>
            <a:endParaRPr kumimoji="0" lang="es-ES" altLang="pl-PL" sz="29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092280" y="6538431"/>
            <a:ext cx="205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Rzeszów, 10.12.2014 r</a:t>
            </a:r>
            <a:r>
              <a:rPr lang="pl-PL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19"/>
          <a:stretch/>
        </p:blipFill>
        <p:spPr>
          <a:xfrm>
            <a:off x="1588143" y="265262"/>
            <a:ext cx="1145620" cy="467145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6"/>
          <a:stretch/>
        </p:blipFill>
        <p:spPr>
          <a:xfrm>
            <a:off x="356246" y="871899"/>
            <a:ext cx="3609414" cy="46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60648"/>
            <a:ext cx="914400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pl-PL" sz="2600" dirty="0" smtClean="0">
                <a:solidFill>
                  <a:prstClr val="white"/>
                </a:solidFill>
                <a:latin typeface="Verdana"/>
                <a:cs typeface="Arial"/>
              </a:rPr>
              <a:t>Miejsca udzielania świadczeń w rodzaju opieka psychiatryczna i leczenie uzależnień</a:t>
            </a:r>
            <a:br>
              <a:rPr lang="pl-PL" sz="2600" dirty="0" smtClean="0">
                <a:solidFill>
                  <a:prstClr val="white"/>
                </a:solidFill>
                <a:latin typeface="Verdana"/>
                <a:cs typeface="Arial"/>
              </a:rPr>
            </a:br>
            <a:r>
              <a:rPr lang="pl-PL" sz="2600" dirty="0">
                <a:solidFill>
                  <a:prstClr val="white"/>
                </a:solidFill>
                <a:latin typeface="Verdana"/>
                <a:cs typeface="Arial"/>
              </a:rPr>
              <a:t>w podziale na typ opieki w 2014 r</a:t>
            </a:r>
            <a:r>
              <a:rPr lang="pl-PL" sz="2600" dirty="0" smtClean="0">
                <a:solidFill>
                  <a:prstClr val="white"/>
                </a:solidFill>
                <a:latin typeface="Verdana"/>
                <a:cs typeface="Arial"/>
              </a:rPr>
              <a:t>.</a:t>
            </a:r>
            <a:br>
              <a:rPr lang="pl-PL" sz="2600" dirty="0" smtClean="0">
                <a:solidFill>
                  <a:prstClr val="white"/>
                </a:solidFill>
                <a:latin typeface="Verdana"/>
                <a:cs typeface="Arial"/>
              </a:rPr>
            </a:br>
            <a:endParaRPr kumimoji="0" lang="pl-PL" altLang="pl-PL" sz="2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934708"/>
              </p:ext>
            </p:extLst>
          </p:nvPr>
        </p:nvGraphicFramePr>
        <p:xfrm>
          <a:off x="2195736" y="1916832"/>
          <a:ext cx="6408711" cy="427310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944215"/>
                <a:gridCol w="1646873"/>
                <a:gridCol w="1767920"/>
                <a:gridCol w="1049703"/>
              </a:tblGrid>
              <a:tr h="89394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Typ</a:t>
                      </a:r>
                      <a:r>
                        <a:rPr lang="pl-PL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opieki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Liczba </a:t>
                      </a:r>
                      <a:r>
                        <a:rPr lang="pl-PL" sz="1400" dirty="0" smtClean="0">
                          <a:effectLst/>
                        </a:rPr>
                        <a:t>miejsc udzielania świadczeń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924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Oddziały stacjonarne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psychiatryczne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dorosłych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24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dzieci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24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leczenia</a:t>
                      </a:r>
                      <a:r>
                        <a:rPr lang="pl-PL" sz="14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uzależnień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dorosłych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24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Oddziały dzienne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psychiatryczne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dorosłych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24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dzieci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24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leczenia</a:t>
                      </a:r>
                      <a:r>
                        <a:rPr lang="pl-PL" sz="14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uzależnień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dorosłych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24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Poradnie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psychiatryczne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dorosłych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24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dzieci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24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leczenia</a:t>
                      </a:r>
                      <a:r>
                        <a:rPr lang="pl-PL" sz="14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uzależnień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dorosłych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24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dzieci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24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Opieka środowiskowa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0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979712" y="4005064"/>
            <a:ext cx="7164288" cy="141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cs typeface="Arial"/>
              </a:rPr>
              <a:t>Dziękuję za uwagę</a:t>
            </a:r>
            <a:endParaRPr kumimoji="0" lang="pl-PL" altLang="pl-PL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8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41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pl-PL" sz="2800" dirty="0" smtClean="0">
                <a:solidFill>
                  <a:prstClr val="white"/>
                </a:solidFill>
                <a:latin typeface="Verdana"/>
                <a:cs typeface="Arial"/>
              </a:rPr>
              <a:t>Nakłady na świadczenia zdrowotne</a:t>
            </a:r>
            <a:r>
              <a:rPr lang="pl-PL" sz="2800" baseline="30000" dirty="0">
                <a:solidFill>
                  <a:prstClr val="white"/>
                </a:solidFill>
                <a:latin typeface="Verdana"/>
                <a:cs typeface="Arial"/>
              </a:rPr>
              <a:t> </a:t>
            </a:r>
            <a:r>
              <a:rPr lang="pl-PL" sz="2800" dirty="0" smtClean="0">
                <a:solidFill>
                  <a:prstClr val="white"/>
                </a:solidFill>
                <a:latin typeface="Verdana"/>
                <a:cs typeface="Arial"/>
              </a:rPr>
              <a:t>w rodzaju opieka psychiatryczna i leczenie uzależnień</a:t>
            </a:r>
            <a:br>
              <a:rPr lang="pl-PL" sz="2800" dirty="0" smtClean="0">
                <a:solidFill>
                  <a:prstClr val="white"/>
                </a:solidFill>
                <a:latin typeface="Verdana"/>
                <a:cs typeface="Arial"/>
              </a:rPr>
            </a:br>
            <a:r>
              <a:rPr lang="pl-PL" sz="2800" dirty="0" smtClean="0">
                <a:solidFill>
                  <a:prstClr val="white"/>
                </a:solidFill>
                <a:latin typeface="Verdana"/>
                <a:cs typeface="Arial"/>
              </a:rPr>
              <a:t>w ramach umów własnych w mln zł</a:t>
            </a:r>
            <a:endParaRPr kumimoji="0" lang="pl-PL" altLang="pl-PL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331650939"/>
              </p:ext>
            </p:extLst>
          </p:nvPr>
        </p:nvGraphicFramePr>
        <p:xfrm>
          <a:off x="2411760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30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41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pl-PL" sz="2600" dirty="0" smtClean="0">
                <a:solidFill>
                  <a:prstClr val="white"/>
                </a:solidFill>
                <a:latin typeface="Verdana"/>
                <a:cs typeface="Arial"/>
              </a:rPr>
              <a:t>Udział nakładów na świadczenia zdrowotne</a:t>
            </a:r>
            <a:r>
              <a:rPr lang="pl-PL" sz="2600" baseline="30000" dirty="0">
                <a:solidFill>
                  <a:prstClr val="white"/>
                </a:solidFill>
                <a:latin typeface="Verdana"/>
                <a:cs typeface="Arial"/>
              </a:rPr>
              <a:t> </a:t>
            </a:r>
            <a:r>
              <a:rPr lang="pl-PL" sz="2600" dirty="0" smtClean="0">
                <a:solidFill>
                  <a:prstClr val="white"/>
                </a:solidFill>
                <a:latin typeface="Verdana"/>
                <a:cs typeface="Arial"/>
              </a:rPr>
              <a:t>w rodzaju opieka psychiatryczna i leczenie uzależnień w ogólnej kwocie nakładów na świadczenia zdrowotne</a:t>
            </a:r>
            <a:endParaRPr kumimoji="0" lang="pl-PL" altLang="pl-PL" sz="2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176736919"/>
              </p:ext>
            </p:extLst>
          </p:nvPr>
        </p:nvGraphicFramePr>
        <p:xfrm>
          <a:off x="2411760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27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26115"/>
              </p:ext>
            </p:extLst>
          </p:nvPr>
        </p:nvGraphicFramePr>
        <p:xfrm>
          <a:off x="1850256" y="1700814"/>
          <a:ext cx="2793752" cy="4533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2900"/>
                <a:gridCol w="1180852"/>
              </a:tblGrid>
              <a:tr h="509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Województwo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Kwota (w tys.)</a:t>
                      </a:r>
                      <a:br>
                        <a:rPr lang="pl-PL" sz="1100" dirty="0" smtClean="0">
                          <a:effectLst/>
                        </a:rPr>
                      </a:br>
                      <a:r>
                        <a:rPr lang="pl-PL" sz="1100" dirty="0" smtClean="0">
                          <a:effectLst/>
                        </a:rPr>
                        <a:t>na 10 tys. ubezpieczonych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LUBUSKI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PODLASKI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MAZOWIECKI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OPOLSKI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POMORSKI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ŚLĄSKI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DOLNOŚLĄSKI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WIELKOPOLSKI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LUBELSKI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ŁÓDZKI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WARMIŃSKO-MAZURSKI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KUJAWSKO-POMORSKI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ŚWIĘTOKRZYSKI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MAŁOPOLSKI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PODKARPACKI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71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ZACHODNIOPOMORSKI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41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pl-PL" sz="2400" dirty="0" smtClean="0">
                <a:solidFill>
                  <a:prstClr val="white"/>
                </a:solidFill>
                <a:latin typeface="Verdana"/>
                <a:cs typeface="Arial"/>
              </a:rPr>
              <a:t>Nakłady (kwota w tys. zł na 10 tys. ubezpieczonych) na świadczenia zdrowotne</a:t>
            </a:r>
            <a:r>
              <a:rPr lang="pl-PL" sz="2400" baseline="30000" dirty="0">
                <a:solidFill>
                  <a:prstClr val="white"/>
                </a:solidFill>
                <a:latin typeface="Verdana"/>
                <a:cs typeface="Arial"/>
              </a:rPr>
              <a:t> </a:t>
            </a:r>
            <a:r>
              <a:rPr lang="pl-PL" sz="2400" dirty="0" smtClean="0">
                <a:solidFill>
                  <a:prstClr val="white"/>
                </a:solidFill>
                <a:latin typeface="Verdana"/>
                <a:cs typeface="Arial"/>
              </a:rPr>
              <a:t>w rodzaju opieka psychiatryczna i leczenie uzależnień w układzie wg województw</a:t>
            </a:r>
            <a:endParaRPr kumimoji="0" lang="pl-PL" altLang="pl-PL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82" y="2060848"/>
            <a:ext cx="4359757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7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41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pl-PL" sz="2200" dirty="0">
                <a:solidFill>
                  <a:prstClr val="white"/>
                </a:solidFill>
                <a:latin typeface="Verdana"/>
                <a:cs typeface="Arial"/>
              </a:rPr>
              <a:t>Nakłady na świadczenia zdrowotne</a:t>
            </a:r>
            <a:r>
              <a:rPr lang="pl-PL" sz="2200" baseline="30000" dirty="0">
                <a:solidFill>
                  <a:prstClr val="white"/>
                </a:solidFill>
                <a:latin typeface="Verdana"/>
                <a:cs typeface="Arial"/>
              </a:rPr>
              <a:t> </a:t>
            </a:r>
            <a:r>
              <a:rPr lang="pl-PL" sz="2200" dirty="0">
                <a:solidFill>
                  <a:prstClr val="white"/>
                </a:solidFill>
                <a:latin typeface="Verdana"/>
                <a:cs typeface="Arial"/>
              </a:rPr>
              <a:t>w rodzaju opieka psychiatryczna i leczenie </a:t>
            </a:r>
            <a:r>
              <a:rPr lang="pl-PL" sz="2200" dirty="0" smtClean="0">
                <a:solidFill>
                  <a:prstClr val="white"/>
                </a:solidFill>
                <a:latin typeface="Verdana"/>
                <a:cs typeface="Arial"/>
              </a:rPr>
              <a:t>uzależnień w podziale na świadczenia psychiatryczne i leczenie uzależnień w 2014 r.</a:t>
            </a:r>
            <a:endParaRPr kumimoji="0" lang="pl-PL" altLang="pl-PL" sz="2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65270385"/>
              </p:ext>
            </p:extLst>
          </p:nvPr>
        </p:nvGraphicFramePr>
        <p:xfrm>
          <a:off x="2195736" y="191683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1"/>
          <p:cNvSpPr txBox="1"/>
          <p:nvPr/>
        </p:nvSpPr>
        <p:spPr>
          <a:xfrm>
            <a:off x="5184068" y="3933056"/>
            <a:ext cx="162018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/>
              <a:t>82 030 919,5 zł</a:t>
            </a: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8089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41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pl-PL" sz="2200" dirty="0">
                <a:solidFill>
                  <a:prstClr val="white"/>
                </a:solidFill>
                <a:latin typeface="Verdana"/>
                <a:cs typeface="Arial"/>
              </a:rPr>
              <a:t>Nakłady na świadczenia zdrowotne</a:t>
            </a:r>
            <a:r>
              <a:rPr lang="pl-PL" sz="2200" baseline="30000" dirty="0">
                <a:solidFill>
                  <a:prstClr val="white"/>
                </a:solidFill>
                <a:latin typeface="Verdana"/>
                <a:cs typeface="Arial"/>
              </a:rPr>
              <a:t> </a:t>
            </a:r>
            <a:r>
              <a:rPr lang="pl-PL" sz="2200" dirty="0">
                <a:solidFill>
                  <a:prstClr val="white"/>
                </a:solidFill>
                <a:latin typeface="Verdana"/>
                <a:cs typeface="Arial"/>
              </a:rPr>
              <a:t>w rodzaju opieka psychiatryczna i leczenie </a:t>
            </a:r>
            <a:r>
              <a:rPr lang="pl-PL" sz="2200" dirty="0" smtClean="0">
                <a:solidFill>
                  <a:prstClr val="white"/>
                </a:solidFill>
                <a:latin typeface="Verdana"/>
                <a:cs typeface="Arial"/>
              </a:rPr>
              <a:t>uzależnień w podziale na świadczenia dla dorosłych oraz dzieci w 2014 r.</a:t>
            </a:r>
            <a:endParaRPr kumimoji="0" lang="pl-PL" altLang="pl-PL" sz="2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387555114"/>
              </p:ext>
            </p:extLst>
          </p:nvPr>
        </p:nvGraphicFramePr>
        <p:xfrm>
          <a:off x="2195736" y="191683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1"/>
          <p:cNvSpPr txBox="1"/>
          <p:nvPr/>
        </p:nvSpPr>
        <p:spPr>
          <a:xfrm>
            <a:off x="3275856" y="3269848"/>
            <a:ext cx="180020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 smtClean="0"/>
              <a:t>101 456 799,3</a:t>
            </a:r>
            <a:r>
              <a:rPr lang="pl-PL" sz="1600" b="1" dirty="0" smtClean="0"/>
              <a:t> </a:t>
            </a:r>
            <a:r>
              <a:rPr lang="pl-PL" sz="1600" b="1" dirty="0" smtClean="0"/>
              <a:t>zł</a:t>
            </a:r>
            <a:endParaRPr lang="pl-PL" sz="1600" b="1" dirty="0"/>
          </a:p>
        </p:txBody>
      </p:sp>
      <p:sp>
        <p:nvSpPr>
          <p:cNvPr id="5" name="pole tekstowe 1"/>
          <p:cNvSpPr txBox="1"/>
          <p:nvPr/>
        </p:nvSpPr>
        <p:spPr>
          <a:xfrm>
            <a:off x="6300192" y="4181357"/>
            <a:ext cx="144016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 smtClean="0"/>
              <a:t>5 131 431,8</a:t>
            </a:r>
            <a:r>
              <a:rPr lang="pl-PL" sz="1600" b="1" dirty="0" smtClean="0"/>
              <a:t> </a:t>
            </a:r>
            <a:r>
              <a:rPr lang="pl-PL" sz="1600" b="1" dirty="0" smtClean="0"/>
              <a:t>zł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2029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41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pl-PL" sz="2400" dirty="0">
                <a:solidFill>
                  <a:prstClr val="white"/>
                </a:solidFill>
                <a:latin typeface="Verdana"/>
                <a:cs typeface="Arial"/>
              </a:rPr>
              <a:t>Nakłady na świadczenia zdrowotne</a:t>
            </a:r>
            <a:r>
              <a:rPr lang="pl-PL" sz="2400" baseline="30000" dirty="0">
                <a:solidFill>
                  <a:prstClr val="white"/>
                </a:solidFill>
                <a:latin typeface="Verdana"/>
                <a:cs typeface="Arial"/>
              </a:rPr>
              <a:t> </a:t>
            </a:r>
            <a:r>
              <a:rPr lang="pl-PL" sz="2400" dirty="0">
                <a:solidFill>
                  <a:prstClr val="white"/>
                </a:solidFill>
                <a:latin typeface="Verdana"/>
                <a:cs typeface="Arial"/>
              </a:rPr>
              <a:t>w rodzaju opieka psychiatryczna i leczenie </a:t>
            </a:r>
            <a:r>
              <a:rPr lang="pl-PL" sz="2400" dirty="0" smtClean="0">
                <a:solidFill>
                  <a:prstClr val="white"/>
                </a:solidFill>
                <a:latin typeface="Verdana"/>
                <a:cs typeface="Arial"/>
              </a:rPr>
              <a:t>uzależnień</a:t>
            </a:r>
            <a:br>
              <a:rPr lang="pl-PL" sz="2400" dirty="0" smtClean="0">
                <a:solidFill>
                  <a:prstClr val="white"/>
                </a:solidFill>
                <a:latin typeface="Verdana"/>
                <a:cs typeface="Arial"/>
              </a:rPr>
            </a:br>
            <a:r>
              <a:rPr lang="pl-PL" sz="2400" dirty="0" smtClean="0">
                <a:solidFill>
                  <a:prstClr val="white"/>
                </a:solidFill>
                <a:latin typeface="Verdana"/>
                <a:cs typeface="Arial"/>
              </a:rPr>
              <a:t>w podziale na typ opieki w 2014 r.</a:t>
            </a:r>
            <a:endParaRPr kumimoji="0" lang="pl-PL" altLang="pl-PL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631135549"/>
              </p:ext>
            </p:extLst>
          </p:nvPr>
        </p:nvGraphicFramePr>
        <p:xfrm>
          <a:off x="2195736" y="1916832"/>
          <a:ext cx="67687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1"/>
          <p:cNvSpPr txBox="1"/>
          <p:nvPr/>
        </p:nvSpPr>
        <p:spPr>
          <a:xfrm>
            <a:off x="3491880" y="3557880"/>
            <a:ext cx="144016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 smtClean="0"/>
              <a:t>76 232 995,6</a:t>
            </a:r>
            <a:r>
              <a:rPr lang="pl-PL" sz="1600" b="1" dirty="0" smtClean="0"/>
              <a:t> </a:t>
            </a:r>
            <a:r>
              <a:rPr lang="pl-PL" sz="1600" b="1" dirty="0" smtClean="0"/>
              <a:t>zł</a:t>
            </a:r>
            <a:endParaRPr lang="pl-PL" sz="1600" b="1" dirty="0"/>
          </a:p>
        </p:txBody>
      </p:sp>
      <p:sp>
        <p:nvSpPr>
          <p:cNvPr id="5" name="pole tekstowe 1"/>
          <p:cNvSpPr txBox="1"/>
          <p:nvPr/>
        </p:nvSpPr>
        <p:spPr>
          <a:xfrm>
            <a:off x="6012160" y="2708029"/>
            <a:ext cx="108012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/>
              <a:t>420 741,2 </a:t>
            </a:r>
            <a:r>
              <a:rPr lang="pl-PL" sz="1400" b="1" dirty="0" smtClean="0"/>
              <a:t>zł</a:t>
            </a:r>
            <a:endParaRPr lang="pl-PL" sz="1400" b="1" dirty="0"/>
          </a:p>
        </p:txBody>
      </p:sp>
      <p:sp>
        <p:nvSpPr>
          <p:cNvPr id="6" name="pole tekstowe 1"/>
          <p:cNvSpPr txBox="1"/>
          <p:nvPr/>
        </p:nvSpPr>
        <p:spPr>
          <a:xfrm>
            <a:off x="6444208" y="2961484"/>
            <a:ext cx="129614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/>
              <a:t>6 277 231,2</a:t>
            </a:r>
            <a:r>
              <a:rPr lang="pl-PL" sz="1400" b="1" dirty="0" smtClean="0"/>
              <a:t> </a:t>
            </a:r>
            <a:r>
              <a:rPr lang="pl-PL" sz="1400" b="1" dirty="0" smtClean="0"/>
              <a:t>zł</a:t>
            </a:r>
            <a:endParaRPr lang="pl-PL" sz="1400" b="1" dirty="0"/>
          </a:p>
        </p:txBody>
      </p:sp>
      <p:sp>
        <p:nvSpPr>
          <p:cNvPr id="7" name="pole tekstowe 1"/>
          <p:cNvSpPr txBox="1"/>
          <p:nvPr/>
        </p:nvSpPr>
        <p:spPr>
          <a:xfrm>
            <a:off x="6735008" y="3557880"/>
            <a:ext cx="143739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 smtClean="0"/>
              <a:t>23 657 263,1 </a:t>
            </a:r>
            <a:r>
              <a:rPr lang="pl-PL" sz="1600" b="1" dirty="0" smtClean="0"/>
              <a:t>zł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02527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41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pl-PL" sz="2600" dirty="0">
                <a:solidFill>
                  <a:prstClr val="white"/>
                </a:solidFill>
                <a:latin typeface="Verdana"/>
                <a:cs typeface="Arial"/>
              </a:rPr>
              <a:t>Nakłady </a:t>
            </a:r>
            <a:r>
              <a:rPr lang="pl-PL" sz="2600" dirty="0" smtClean="0">
                <a:solidFill>
                  <a:prstClr val="white"/>
                </a:solidFill>
                <a:latin typeface="Verdana"/>
                <a:cs typeface="Arial"/>
              </a:rPr>
              <a:t>(w tys. zł) na </a:t>
            </a:r>
            <a:r>
              <a:rPr lang="pl-PL" sz="2600" dirty="0">
                <a:solidFill>
                  <a:prstClr val="white"/>
                </a:solidFill>
                <a:latin typeface="Verdana"/>
                <a:cs typeface="Arial"/>
              </a:rPr>
              <a:t>świadczenia zdrowotne</a:t>
            </a:r>
            <a:r>
              <a:rPr lang="pl-PL" sz="2600" baseline="30000" dirty="0">
                <a:solidFill>
                  <a:prstClr val="white"/>
                </a:solidFill>
                <a:latin typeface="Verdana"/>
                <a:cs typeface="Arial"/>
              </a:rPr>
              <a:t> </a:t>
            </a:r>
            <a:r>
              <a:rPr lang="pl-PL" sz="2600" dirty="0">
                <a:solidFill>
                  <a:prstClr val="white"/>
                </a:solidFill>
                <a:latin typeface="Verdana"/>
                <a:cs typeface="Arial"/>
              </a:rPr>
              <a:t>w rodzaju opieka psychiatryczna i leczenie </a:t>
            </a:r>
            <a:r>
              <a:rPr lang="pl-PL" sz="2600" dirty="0" smtClean="0">
                <a:solidFill>
                  <a:prstClr val="white"/>
                </a:solidFill>
                <a:latin typeface="Verdana"/>
                <a:cs typeface="Arial"/>
              </a:rPr>
              <a:t>uzależnień</a:t>
            </a:r>
            <a:br>
              <a:rPr lang="pl-PL" sz="2600" dirty="0" smtClean="0">
                <a:solidFill>
                  <a:prstClr val="white"/>
                </a:solidFill>
                <a:latin typeface="Verdana"/>
                <a:cs typeface="Arial"/>
              </a:rPr>
            </a:br>
            <a:r>
              <a:rPr lang="pl-PL" sz="2600" dirty="0" smtClean="0">
                <a:solidFill>
                  <a:prstClr val="white"/>
                </a:solidFill>
                <a:latin typeface="Verdana"/>
                <a:cs typeface="Arial"/>
              </a:rPr>
              <a:t>rozliczane w ramach migracji międzyoddziałowych</a:t>
            </a:r>
            <a:endParaRPr kumimoji="0" lang="pl-PL" altLang="pl-PL" sz="2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796908345"/>
              </p:ext>
            </p:extLst>
          </p:nvPr>
        </p:nvGraphicFramePr>
        <p:xfrm>
          <a:off x="1979712" y="1988840"/>
          <a:ext cx="69127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39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419929012"/>
              </p:ext>
            </p:extLst>
          </p:nvPr>
        </p:nvGraphicFramePr>
        <p:xfrm>
          <a:off x="1835696" y="1700808"/>
          <a:ext cx="712879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60648"/>
            <a:ext cx="914400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pl-PL" sz="2400" dirty="0" smtClean="0">
                <a:solidFill>
                  <a:prstClr val="white"/>
                </a:solidFill>
                <a:latin typeface="Verdana"/>
                <a:cs typeface="Arial"/>
              </a:rPr>
              <a:t>Struktura świadczenia zdrowotnych</a:t>
            </a:r>
            <a:r>
              <a:rPr lang="pl-PL" sz="2400" baseline="30000" dirty="0" smtClean="0">
                <a:solidFill>
                  <a:prstClr val="white"/>
                </a:solidFill>
                <a:latin typeface="Verdana"/>
                <a:cs typeface="Arial"/>
              </a:rPr>
              <a:t> </a:t>
            </a:r>
            <a:r>
              <a:rPr lang="pl-PL" sz="2400" dirty="0">
                <a:solidFill>
                  <a:prstClr val="white"/>
                </a:solidFill>
                <a:latin typeface="Verdana"/>
                <a:cs typeface="Arial"/>
              </a:rPr>
              <a:t>w rodzaju opieka psychiatryczna i </a:t>
            </a:r>
            <a:r>
              <a:rPr lang="pl-PL" sz="2400" dirty="0" smtClean="0">
                <a:solidFill>
                  <a:prstClr val="white"/>
                </a:solidFill>
                <a:latin typeface="Verdana"/>
                <a:cs typeface="Arial"/>
              </a:rPr>
              <a:t>leczenie uzależnień udzielonych mieszkańcom woj. podkarpackiego poza jego granicami</a:t>
            </a:r>
            <a:br>
              <a:rPr lang="pl-PL" sz="2400" dirty="0" smtClean="0">
                <a:solidFill>
                  <a:prstClr val="white"/>
                </a:solidFill>
                <a:latin typeface="Verdana"/>
                <a:cs typeface="Arial"/>
              </a:rPr>
            </a:br>
            <a:r>
              <a:rPr lang="pl-PL" sz="2400" dirty="0" smtClean="0">
                <a:solidFill>
                  <a:prstClr val="white"/>
                </a:solidFill>
                <a:latin typeface="Verdana"/>
                <a:cs typeface="Arial"/>
              </a:rPr>
              <a:t>w 2014 r.</a:t>
            </a:r>
            <a:br>
              <a:rPr lang="pl-PL" sz="2400" dirty="0" smtClean="0">
                <a:solidFill>
                  <a:prstClr val="white"/>
                </a:solidFill>
                <a:latin typeface="Verdana"/>
                <a:cs typeface="Arial"/>
              </a:rPr>
            </a:br>
            <a:endParaRPr kumimoji="0" lang="pl-PL" altLang="pl-PL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pole tekstowe 1"/>
          <p:cNvSpPr txBox="1"/>
          <p:nvPr/>
        </p:nvSpPr>
        <p:spPr>
          <a:xfrm>
            <a:off x="5364088" y="2420888"/>
            <a:ext cx="108012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2 658 664,7 zł</a:t>
            </a:r>
            <a:endParaRPr lang="pl-PL" sz="1100" dirty="0"/>
          </a:p>
        </p:txBody>
      </p:sp>
      <p:sp>
        <p:nvSpPr>
          <p:cNvPr id="6" name="pole tekstowe 1"/>
          <p:cNvSpPr txBox="1"/>
          <p:nvPr/>
        </p:nvSpPr>
        <p:spPr>
          <a:xfrm>
            <a:off x="6444208" y="2983151"/>
            <a:ext cx="108012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1 228 948,8 zł</a:t>
            </a:r>
            <a:endParaRPr lang="pl-PL" sz="1100" dirty="0"/>
          </a:p>
        </p:txBody>
      </p:sp>
      <p:sp>
        <p:nvSpPr>
          <p:cNvPr id="7" name="pole tekstowe 1"/>
          <p:cNvSpPr txBox="1"/>
          <p:nvPr/>
        </p:nvSpPr>
        <p:spPr>
          <a:xfrm>
            <a:off x="6660232" y="3645024"/>
            <a:ext cx="108012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1 457 539,4 zł</a:t>
            </a:r>
            <a:endParaRPr lang="pl-PL" sz="1100" dirty="0"/>
          </a:p>
        </p:txBody>
      </p:sp>
      <p:sp>
        <p:nvSpPr>
          <p:cNvPr id="8" name="pole tekstowe 1"/>
          <p:cNvSpPr txBox="1"/>
          <p:nvPr/>
        </p:nvSpPr>
        <p:spPr>
          <a:xfrm>
            <a:off x="5884894" y="4149080"/>
            <a:ext cx="108012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1 109 700,0 zł</a:t>
            </a:r>
            <a:endParaRPr lang="pl-PL" sz="1100" dirty="0"/>
          </a:p>
        </p:txBody>
      </p:sp>
      <p:sp>
        <p:nvSpPr>
          <p:cNvPr id="9" name="pole tekstowe 1"/>
          <p:cNvSpPr txBox="1"/>
          <p:nvPr/>
        </p:nvSpPr>
        <p:spPr>
          <a:xfrm>
            <a:off x="4644008" y="4437112"/>
            <a:ext cx="108012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1 036 554,8 zł</a:t>
            </a:r>
            <a:endParaRPr lang="pl-PL" sz="1100" dirty="0"/>
          </a:p>
        </p:txBody>
      </p:sp>
      <p:sp>
        <p:nvSpPr>
          <p:cNvPr id="10" name="pole tekstowe 1"/>
          <p:cNvSpPr txBox="1"/>
          <p:nvPr/>
        </p:nvSpPr>
        <p:spPr>
          <a:xfrm>
            <a:off x="3491880" y="4386362"/>
            <a:ext cx="108012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783 052,7 zł</a:t>
            </a:r>
            <a:endParaRPr lang="pl-PL" sz="1100" dirty="0"/>
          </a:p>
        </p:txBody>
      </p:sp>
      <p:sp>
        <p:nvSpPr>
          <p:cNvPr id="11" name="pole tekstowe 1"/>
          <p:cNvSpPr txBox="1"/>
          <p:nvPr/>
        </p:nvSpPr>
        <p:spPr>
          <a:xfrm>
            <a:off x="2699792" y="4110797"/>
            <a:ext cx="108012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732 740,4 zł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38035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3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Motyw3</Template>
  <TotalTime>1309</TotalTime>
  <Words>394</Words>
  <Application>Microsoft Office PowerPoint</Application>
  <PresentationFormat>Pokaz na ekranie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Motyw3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Ciąpała Tomasz</dc:creator>
  <cp:lastModifiedBy>Paweł Kuna</cp:lastModifiedBy>
  <cp:revision>93</cp:revision>
  <cp:lastPrinted>2013-11-28T13:05:40Z</cp:lastPrinted>
  <dcterms:created xsi:type="dcterms:W3CDTF">2013-09-25T11:28:08Z</dcterms:created>
  <dcterms:modified xsi:type="dcterms:W3CDTF">2014-12-09T08:03:02Z</dcterms:modified>
</cp:coreProperties>
</file>